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9"/>
  </p:notesMasterIdLst>
  <p:sldIdLst>
    <p:sldId id="256" r:id="rId5"/>
    <p:sldId id="257" r:id="rId6"/>
    <p:sldId id="25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8288000" cy="10287000"/>
  <p:notesSz cx="6858000" cy="9144000"/>
  <p:embeddedFontLst>
    <p:embeddedFont>
      <p:font typeface="Anantason Expanded" panose="020B0604020202020204" charset="-34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supermarket" panose="02000000000000000000" pitchFamily="2" charset="0"/>
      <p:regular r:id="rId25"/>
    </p:embeddedFont>
    <p:embeddedFont>
      <p:font typeface="Titillium Web Regular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997C"/>
    <a:srgbClr val="E7C851"/>
    <a:srgbClr val="033226"/>
    <a:srgbClr val="88E1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20E2A0-ED69-490E-B230-65FFD779D485}" type="datetimeFigureOut">
              <a:rPr lang="th-TH" smtClean="0"/>
              <a:t>26/03/66</a:t>
            </a:fld>
            <a:endParaRPr lang="th-TH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0950C8-42D1-4591-BAA8-648ECA8BCEE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64168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950C8-42D1-4591-BAA8-648ECA8BCEE6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14183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32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รูปภาพ 37" descr="รูปภาพประกอบด้วย แผนภาพ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35334010-6CBB-2B70-F4AF-B9BD26C121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0" t="2637" r="44902" b="-430"/>
          <a:stretch/>
        </p:blipFill>
        <p:spPr>
          <a:xfrm>
            <a:off x="10131317" y="0"/>
            <a:ext cx="8218518" cy="103047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8562352" y="2705100"/>
            <a:ext cx="1965266" cy="1733550"/>
            <a:chOff x="0" y="0"/>
            <a:chExt cx="505575" cy="44596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5575" cy="445965"/>
            </a:xfrm>
            <a:custGeom>
              <a:avLst/>
              <a:gdLst/>
              <a:ahLst/>
              <a:cxnLst/>
              <a:rect l="l" t="t" r="r" b="b"/>
              <a:pathLst>
                <a:path w="505575" h="445965">
                  <a:moveTo>
                    <a:pt x="0" y="0"/>
                  </a:moveTo>
                  <a:lnTo>
                    <a:pt x="505575" y="0"/>
                  </a:lnTo>
                  <a:lnTo>
                    <a:pt x="505575" y="445965"/>
                  </a:lnTo>
                  <a:lnTo>
                    <a:pt x="0" y="445965"/>
                  </a:lnTo>
                  <a:close/>
                </a:path>
              </a:pathLst>
            </a:custGeom>
            <a:solidFill>
              <a:srgbClr val="00BF85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809938" y="8582025"/>
            <a:ext cx="2554262" cy="1714500"/>
            <a:chOff x="0" y="0"/>
            <a:chExt cx="657097" cy="44106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57097" cy="441064"/>
            </a:xfrm>
            <a:custGeom>
              <a:avLst/>
              <a:gdLst/>
              <a:ahLst/>
              <a:cxnLst/>
              <a:rect l="l" t="t" r="r" b="b"/>
              <a:pathLst>
                <a:path w="657097" h="441064">
                  <a:moveTo>
                    <a:pt x="0" y="0"/>
                  </a:moveTo>
                  <a:lnTo>
                    <a:pt x="657097" y="0"/>
                  </a:lnTo>
                  <a:lnTo>
                    <a:pt x="657097" y="441064"/>
                  </a:lnTo>
                  <a:lnTo>
                    <a:pt x="0" y="441064"/>
                  </a:lnTo>
                  <a:close/>
                </a:path>
              </a:pathLst>
            </a:custGeom>
            <a:solidFill>
              <a:srgbClr val="00BF85">
                <a:alpha val="6000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864554" y="-15205"/>
            <a:ext cx="1585245" cy="1503005"/>
            <a:chOff x="0" y="0"/>
            <a:chExt cx="438065" cy="44106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8065" cy="441064"/>
            </a:xfrm>
            <a:custGeom>
              <a:avLst/>
              <a:gdLst/>
              <a:ahLst/>
              <a:cxnLst/>
              <a:rect l="l" t="t" r="r" b="b"/>
              <a:pathLst>
                <a:path w="438065" h="441064">
                  <a:moveTo>
                    <a:pt x="0" y="0"/>
                  </a:moveTo>
                  <a:lnTo>
                    <a:pt x="438065" y="0"/>
                  </a:lnTo>
                  <a:lnTo>
                    <a:pt x="438065" y="441064"/>
                  </a:lnTo>
                  <a:lnTo>
                    <a:pt x="0" y="441064"/>
                  </a:lnTo>
                  <a:close/>
                </a:path>
              </a:pathLst>
            </a:custGeom>
            <a:solidFill>
              <a:srgbClr val="033226">
                <a:alpha val="91000"/>
              </a:srgbClr>
            </a:solidFill>
          </p:spPr>
          <p:txBody>
            <a:bodyPr/>
            <a:lstStyle/>
            <a:p>
              <a:endParaRPr lang="th-TH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655345" y="339055"/>
            <a:ext cx="1702842" cy="1714500"/>
            <a:chOff x="0" y="0"/>
            <a:chExt cx="438065" cy="44106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8065" cy="441064"/>
            </a:xfrm>
            <a:custGeom>
              <a:avLst/>
              <a:gdLst/>
              <a:ahLst/>
              <a:cxnLst/>
              <a:rect l="l" t="t" r="r" b="b"/>
              <a:pathLst>
                <a:path w="438065" h="441064">
                  <a:moveTo>
                    <a:pt x="0" y="0"/>
                  </a:moveTo>
                  <a:lnTo>
                    <a:pt x="438065" y="0"/>
                  </a:lnTo>
                  <a:lnTo>
                    <a:pt x="438065" y="441064"/>
                  </a:lnTo>
                  <a:lnTo>
                    <a:pt x="0" y="441064"/>
                  </a:lnTo>
                  <a:close/>
                </a:path>
              </a:pathLst>
            </a:custGeom>
            <a:solidFill>
              <a:srgbClr val="88E18D">
                <a:alpha val="89804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>
                <a:solidFill>
                  <a:srgbClr val="88E18D"/>
                </a:solidFill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410127" y="7010400"/>
            <a:ext cx="1726569" cy="1714500"/>
            <a:chOff x="0" y="0"/>
            <a:chExt cx="444169" cy="44106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44169" cy="441064"/>
            </a:xfrm>
            <a:custGeom>
              <a:avLst/>
              <a:gdLst/>
              <a:ahLst/>
              <a:cxnLst/>
              <a:rect l="l" t="t" r="r" b="b"/>
              <a:pathLst>
                <a:path w="444169" h="441064">
                  <a:moveTo>
                    <a:pt x="0" y="0"/>
                  </a:moveTo>
                  <a:lnTo>
                    <a:pt x="444169" y="0"/>
                  </a:lnTo>
                  <a:lnTo>
                    <a:pt x="444169" y="441064"/>
                  </a:lnTo>
                  <a:lnTo>
                    <a:pt x="0" y="441064"/>
                  </a:lnTo>
                  <a:close/>
                </a:path>
              </a:pathLst>
            </a:custGeom>
            <a:solidFill>
              <a:srgbClr val="FFF8ED">
                <a:alpha val="8000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134600" y="8915400"/>
            <a:ext cx="3405683" cy="1714500"/>
            <a:chOff x="0" y="0"/>
            <a:chExt cx="876130" cy="44106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76130" cy="441064"/>
            </a:xfrm>
            <a:custGeom>
              <a:avLst/>
              <a:gdLst/>
              <a:ahLst/>
              <a:cxnLst/>
              <a:rect l="l" t="t" r="r" b="b"/>
              <a:pathLst>
                <a:path w="876130" h="441064">
                  <a:moveTo>
                    <a:pt x="0" y="0"/>
                  </a:moveTo>
                  <a:lnTo>
                    <a:pt x="876130" y="0"/>
                  </a:lnTo>
                  <a:lnTo>
                    <a:pt x="876130" y="441064"/>
                  </a:lnTo>
                  <a:lnTo>
                    <a:pt x="0" y="441064"/>
                  </a:lnTo>
                  <a:close/>
                </a:path>
              </a:pathLst>
            </a:custGeom>
            <a:solidFill>
              <a:srgbClr val="FFF8ED">
                <a:alpha val="83922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136697" y="-115476"/>
            <a:ext cx="1651901" cy="1714500"/>
            <a:chOff x="0" y="0"/>
            <a:chExt cx="424960" cy="44106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24960" cy="441064"/>
            </a:xfrm>
            <a:custGeom>
              <a:avLst/>
              <a:gdLst/>
              <a:ahLst/>
              <a:cxnLst/>
              <a:rect l="l" t="t" r="r" b="b"/>
              <a:pathLst>
                <a:path w="424960" h="441064">
                  <a:moveTo>
                    <a:pt x="0" y="0"/>
                  </a:moveTo>
                  <a:lnTo>
                    <a:pt x="424960" y="0"/>
                  </a:lnTo>
                  <a:lnTo>
                    <a:pt x="424960" y="441064"/>
                  </a:lnTo>
                  <a:lnTo>
                    <a:pt x="0" y="441064"/>
                  </a:lnTo>
                  <a:close/>
                </a:path>
              </a:pathLst>
            </a:custGeom>
            <a:solidFill>
              <a:srgbClr val="3A997C">
                <a:alpha val="91000"/>
              </a:srgbClr>
            </a:solidFill>
          </p:spPr>
          <p:txBody>
            <a:bodyPr/>
            <a:lstStyle/>
            <a:p>
              <a:endParaRPr lang="th-TH" dirty="0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134600" y="5067300"/>
            <a:ext cx="1689831" cy="1714500"/>
            <a:chOff x="0" y="0"/>
            <a:chExt cx="434718" cy="44106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34718" cy="441064"/>
            </a:xfrm>
            <a:custGeom>
              <a:avLst/>
              <a:gdLst/>
              <a:ahLst/>
              <a:cxnLst/>
              <a:rect l="l" t="t" r="r" b="b"/>
              <a:pathLst>
                <a:path w="434718" h="441064">
                  <a:moveTo>
                    <a:pt x="0" y="0"/>
                  </a:moveTo>
                  <a:lnTo>
                    <a:pt x="434718" y="0"/>
                  </a:lnTo>
                  <a:lnTo>
                    <a:pt x="434718" y="441064"/>
                  </a:lnTo>
                  <a:lnTo>
                    <a:pt x="0" y="441064"/>
                  </a:lnTo>
                  <a:close/>
                </a:path>
              </a:pathLst>
            </a:custGeom>
            <a:solidFill>
              <a:srgbClr val="E7C851">
                <a:alpha val="91000"/>
              </a:srgbClr>
            </a:solidFill>
          </p:spPr>
          <p:txBody>
            <a:bodyPr/>
            <a:lstStyle/>
            <a:p>
              <a:endParaRPr lang="th-TH" dirty="0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90473" y="133317"/>
            <a:ext cx="1062989" cy="1062989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rcRect l="72075"/>
          <a:stretch>
            <a:fillRect/>
          </a:stretch>
        </p:blipFill>
        <p:spPr>
          <a:xfrm>
            <a:off x="3651428" y="-105951"/>
            <a:ext cx="1708392" cy="1593751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18473" y="133317"/>
            <a:ext cx="1651250" cy="983089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0" y="9702899"/>
            <a:ext cx="3651428" cy="584101"/>
            <a:chOff x="0" y="0"/>
            <a:chExt cx="971045" cy="44596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971045" cy="445965"/>
            </a:xfrm>
            <a:custGeom>
              <a:avLst/>
              <a:gdLst/>
              <a:ahLst/>
              <a:cxnLst/>
              <a:rect l="l" t="t" r="r" b="b"/>
              <a:pathLst>
                <a:path w="971045" h="445965">
                  <a:moveTo>
                    <a:pt x="0" y="0"/>
                  </a:moveTo>
                  <a:lnTo>
                    <a:pt x="971045" y="0"/>
                  </a:lnTo>
                  <a:lnTo>
                    <a:pt x="971045" y="445965"/>
                  </a:lnTo>
                  <a:lnTo>
                    <a:pt x="0" y="445965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168595" y="5439965"/>
            <a:ext cx="8382450" cy="2317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50"/>
              </a:lnSpc>
            </a:pPr>
            <a:endParaRPr sz="4000" dirty="0">
              <a:latin typeface="supermarket" panose="02000000000000000000" pitchFamily="2" charset="0"/>
              <a:cs typeface="supermarket" panose="02000000000000000000" pitchFamily="2" charset="0"/>
            </a:endParaRPr>
          </a:p>
          <a:p>
            <a:pPr>
              <a:lnSpc>
                <a:spcPts val="4450"/>
              </a:lnSpc>
            </a:pPr>
            <a:r>
              <a:rPr lang="en-US" sz="4000" dirty="0">
                <a:solidFill>
                  <a:srgbClr val="FFF8ED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Individual Career Plan on the Line official for Visually Impaired</a:t>
            </a:r>
          </a:p>
          <a:p>
            <a:pPr>
              <a:lnSpc>
                <a:spcPts val="4450"/>
              </a:lnSpc>
            </a:pPr>
            <a:endParaRPr lang="en-US" sz="4000" dirty="0">
              <a:solidFill>
                <a:srgbClr val="FFF8ED"/>
              </a:solidFill>
              <a:latin typeface="supermarket" panose="02000000000000000000" pitchFamily="2" charset="0"/>
              <a:cs typeface="supermarket" panose="02000000000000000000" pitchFamily="2" charset="0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739729" y="3112136"/>
            <a:ext cx="8382450" cy="3635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7000" dirty="0">
                <a:solidFill>
                  <a:srgbClr val="FFDE59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แผนอาชีพส่วนบุคคล                             บนไลน์ออฟฟิตเชียล                  สำหรับผู้พิการทางสายตา</a:t>
            </a:r>
          </a:p>
          <a:p>
            <a:pPr>
              <a:lnSpc>
                <a:spcPts val="7000"/>
              </a:lnSpc>
            </a:pPr>
            <a:endParaRPr lang="en-US" sz="7000" dirty="0">
              <a:solidFill>
                <a:srgbClr val="FFDE59"/>
              </a:solidFill>
              <a:latin typeface="supermarket" panose="02000000000000000000" pitchFamily="2" charset="0"/>
              <a:cs typeface="supermarket" panose="02000000000000000000" pitchFamily="2" charset="0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6771422" y="9248874"/>
            <a:ext cx="8382450" cy="900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3000" dirty="0">
                <a:solidFill>
                  <a:srgbClr val="FFF8ED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นายวีรชัย แก้วขอด</a:t>
            </a:r>
          </a:p>
          <a:p>
            <a:pPr>
              <a:lnSpc>
                <a:spcPts val="3499"/>
              </a:lnSpc>
            </a:pPr>
            <a:r>
              <a:rPr lang="en-US" sz="3000" dirty="0">
                <a:solidFill>
                  <a:srgbClr val="FFF8ED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นางสาวชนิกานต์ สิงห์ไชย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453704" cy="10287000"/>
            <a:chOff x="0" y="0"/>
            <a:chExt cx="196311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63115" cy="2709333"/>
            </a:xfrm>
            <a:custGeom>
              <a:avLst/>
              <a:gdLst/>
              <a:ahLst/>
              <a:cxnLst/>
              <a:rect l="l" t="t" r="r" b="b"/>
              <a:pathLst>
                <a:path w="1963115" h="2709333">
                  <a:moveTo>
                    <a:pt x="0" y="0"/>
                  </a:moveTo>
                  <a:lnTo>
                    <a:pt x="1963115" y="0"/>
                  </a:lnTo>
                  <a:lnTo>
                    <a:pt x="196311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44D3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10077" y="957983"/>
            <a:ext cx="6350720" cy="1635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000" dirty="0">
                <a:solidFill>
                  <a:srgbClr val="FFF8ED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การพัฒนาตนเอง</a:t>
            </a:r>
          </a:p>
          <a:p>
            <a:pPr algn="ctr">
              <a:lnSpc>
                <a:spcPts val="4200"/>
              </a:lnSpc>
            </a:pPr>
            <a:r>
              <a:rPr lang="en-US" sz="4000" dirty="0">
                <a:solidFill>
                  <a:srgbClr val="FFF8ED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ตามแผนอาชีพที่กำหนด</a:t>
            </a:r>
          </a:p>
          <a:p>
            <a:pPr algn="ctr">
              <a:lnSpc>
                <a:spcPts val="4200"/>
              </a:lnSpc>
            </a:pPr>
            <a:endParaRPr lang="en-US" sz="4000" dirty="0">
              <a:solidFill>
                <a:srgbClr val="FFF8ED"/>
              </a:solidFill>
              <a:latin typeface="supermarket" panose="02000000000000000000" pitchFamily="2" charset="0"/>
              <a:cs typeface="supermarket" panose="02000000000000000000" pitchFamily="2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080393" y="7852245"/>
            <a:ext cx="7178907" cy="2244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2699" dirty="0">
                <a:solidFill>
                  <a:srgbClr val="001A13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•  ในส่วนของหน้าฟอร์มแผนเรียน/ทำ ต้องเลือกข้อมูลในส่วนของกำหนดคุณสมบัติ แผนการเรียนรู้                                 แผนปฎิบัติ วันที่เริ่มและสิ้นสุด และบันทึกข้อมูล </a:t>
            </a:r>
          </a:p>
          <a:p>
            <a:pPr>
              <a:lnSpc>
                <a:spcPts val="3509"/>
              </a:lnSpc>
            </a:pPr>
            <a:endParaRPr lang="en-US" sz="2699" dirty="0">
              <a:solidFill>
                <a:srgbClr val="001A13"/>
              </a:solidFill>
              <a:latin typeface="supermarket" panose="02000000000000000000" pitchFamily="2" charset="0"/>
              <a:cs typeface="supermarket" panose="02000000000000000000" pitchFamily="2" charset="0"/>
            </a:endParaRPr>
          </a:p>
          <a:p>
            <a:pPr>
              <a:lnSpc>
                <a:spcPts val="3509"/>
              </a:lnSpc>
            </a:pPr>
            <a:endParaRPr lang="en-US" sz="2699" dirty="0">
              <a:solidFill>
                <a:srgbClr val="001A13"/>
              </a:solidFill>
              <a:latin typeface="supermarket" panose="02000000000000000000" pitchFamily="2" charset="0"/>
              <a:cs typeface="supermarket" panose="02000000000000000000" pitchFamily="2" charset="0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761275" y="8325769"/>
            <a:ext cx="803738" cy="781818"/>
          </a:xfrm>
          <a:prstGeom prst="rect">
            <a:avLst/>
          </a:prstGeom>
        </p:spPr>
      </p:pic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916514" y="2204214"/>
            <a:ext cx="2970969" cy="5878572"/>
            <a:chOff x="0" y="0"/>
            <a:chExt cx="2620010" cy="5184140"/>
          </a:xfrm>
        </p:grpSpPr>
        <p:sp>
          <p:nvSpPr>
            <p:cNvPr id="9" name="Freeform 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>
                <a:alpha val="91765"/>
              </a:srgbClr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>
                <a:alphaModFix amt="92000"/>
              </a:blip>
              <a:stretch>
                <a:fillRect l="-11404" r="-11404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>
                <a:alpha val="91765"/>
              </a:srgbClr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>
                <a:alpha val="91765"/>
              </a:srgbClr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>
                <a:alpha val="91765"/>
              </a:srgbClr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>
                <a:alpha val="91765"/>
              </a:srgbClr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>
                <a:alpha val="91765"/>
              </a:srgbClr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>
                <a:alpha val="91765"/>
              </a:srgbClr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>
                <a:alpha val="91765"/>
              </a:srgbClr>
            </a:solidFill>
          </p:spPr>
        </p:sp>
      </p:grpSp>
      <p:pic>
        <p:nvPicPr>
          <p:cNvPr id="44" name="รูปภาพ 43" descr="รูปภาพประกอบด้วย แผนภาพ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637C0FCF-8FBE-99A2-471B-B4DCB9C27E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824" y="428680"/>
            <a:ext cx="7453704" cy="55902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453704" cy="10287000"/>
            <a:chOff x="0" y="0"/>
            <a:chExt cx="196311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63115" cy="2709333"/>
            </a:xfrm>
            <a:custGeom>
              <a:avLst/>
              <a:gdLst/>
              <a:ahLst/>
              <a:cxnLst/>
              <a:rect l="l" t="t" r="r" b="b"/>
              <a:pathLst>
                <a:path w="1963115" h="2709333">
                  <a:moveTo>
                    <a:pt x="0" y="0"/>
                  </a:moveTo>
                  <a:lnTo>
                    <a:pt x="1963115" y="0"/>
                  </a:lnTo>
                  <a:lnTo>
                    <a:pt x="196311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44D3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942655" y="8203045"/>
            <a:ext cx="803738" cy="781818"/>
          </a:xfrm>
          <a:prstGeom prst="rect">
            <a:avLst/>
          </a:prstGeom>
        </p:spPr>
      </p:pic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927044" y="2136112"/>
            <a:ext cx="2970969" cy="5878572"/>
            <a:chOff x="0" y="0"/>
            <a:chExt cx="2620010" cy="5184140"/>
          </a:xfrm>
        </p:grpSpPr>
        <p:sp>
          <p:nvSpPr>
            <p:cNvPr id="19" name="Freeform 19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>
                <a:alpha val="91765"/>
              </a:srgbClr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>
                <a:alphaModFix amt="92000"/>
              </a:blip>
              <a:stretch>
                <a:fillRect l="-12817" t="-2870" r="-12729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>
                <a:alpha val="91765"/>
              </a:srgbClr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>
                <a:alpha val="91765"/>
              </a:srgbClr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>
                <a:alpha val="91765"/>
              </a:srgbClr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>
                <a:alpha val="91765"/>
              </a:srgbClr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>
                <a:alpha val="91765"/>
              </a:srgbClr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>
                <a:alpha val="91765"/>
              </a:srgbClr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>
                <a:alpha val="91765"/>
              </a:srgbClr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544507" y="918598"/>
            <a:ext cx="6196104" cy="2239469"/>
            <a:chOff x="-224781" y="-13926"/>
            <a:chExt cx="8261472" cy="2985959"/>
          </a:xfrm>
        </p:grpSpPr>
        <p:sp>
          <p:nvSpPr>
            <p:cNvPr id="31" name="TextBox 31"/>
            <p:cNvSpPr txBox="1"/>
            <p:nvPr/>
          </p:nvSpPr>
          <p:spPr>
            <a:xfrm>
              <a:off x="-224781" y="-13926"/>
              <a:ext cx="8036691" cy="1461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4000" dirty="0">
                  <a:solidFill>
                    <a:srgbClr val="FFF8ED"/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การประเมินตนเองตามคุณสมบัต</a:t>
              </a:r>
              <a:r>
                <a:rPr lang="th-TH" sz="4000" dirty="0">
                  <a:solidFill>
                    <a:srgbClr val="FFF8ED"/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ิ</a:t>
              </a:r>
            </a:p>
            <a:p>
              <a:pPr algn="ctr">
                <a:lnSpc>
                  <a:spcPts val="4200"/>
                </a:lnSpc>
              </a:pPr>
              <a:r>
                <a:rPr lang="en-US" sz="4000" dirty="0">
                  <a:solidFill>
                    <a:srgbClr val="FFF8ED"/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ของแผนอาชีพที่กำหนด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2531343"/>
              <a:ext cx="8036691" cy="4406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3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0080393" y="7814283"/>
            <a:ext cx="7178907" cy="2693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2699" dirty="0">
                <a:solidFill>
                  <a:srgbClr val="001A13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•  ในส่วนของหน้าฟอร์มประเมินตนเอง เลือกข้อมูลในส่วนของคุณสมบัติตามแผนที่ได้เก็บข้อมูลไว้ กรอกวันที่ประเมินและระดับการประเมินและบันทึกข้อมูล </a:t>
            </a:r>
          </a:p>
          <a:p>
            <a:pPr>
              <a:lnSpc>
                <a:spcPts val="3509"/>
              </a:lnSpc>
            </a:pPr>
            <a:endParaRPr lang="en-US" sz="2699" dirty="0">
              <a:solidFill>
                <a:srgbClr val="001A13"/>
              </a:solidFill>
              <a:latin typeface="supermarket" panose="02000000000000000000" pitchFamily="2" charset="0"/>
              <a:cs typeface="supermarket" panose="02000000000000000000" pitchFamily="2" charset="0"/>
            </a:endParaRPr>
          </a:p>
          <a:p>
            <a:pPr>
              <a:lnSpc>
                <a:spcPts val="3509"/>
              </a:lnSpc>
            </a:pPr>
            <a:endParaRPr lang="en-US" sz="2699" dirty="0">
              <a:solidFill>
                <a:srgbClr val="001A13"/>
              </a:solidFill>
              <a:latin typeface="supermarket" panose="02000000000000000000" pitchFamily="2" charset="0"/>
              <a:cs typeface="supermarket" panose="02000000000000000000" pitchFamily="2" charset="0"/>
            </a:endParaRPr>
          </a:p>
          <a:p>
            <a:pPr>
              <a:lnSpc>
                <a:spcPts val="3509"/>
              </a:lnSpc>
            </a:pPr>
            <a:endParaRPr lang="en-US" sz="2699" dirty="0">
              <a:solidFill>
                <a:srgbClr val="001A13"/>
              </a:solidFill>
              <a:latin typeface="supermarket" panose="02000000000000000000" pitchFamily="2" charset="0"/>
              <a:cs typeface="supermarket" panose="02000000000000000000" pitchFamily="2" charset="0"/>
            </a:endParaRPr>
          </a:p>
        </p:txBody>
      </p:sp>
      <p:pic>
        <p:nvPicPr>
          <p:cNvPr id="42" name="รูปภาพ 41" descr="รูปภาพประกอบด้วย แผนภาพ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5D55B47A-2F55-644F-216F-2E9929B5B7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524" y="449885"/>
            <a:ext cx="7695591" cy="577169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5" name="Group 11">
            <a:extLst>
              <a:ext uri="{FF2B5EF4-FFF2-40B4-BE49-F238E27FC236}">
                <a16:creationId xmlns:a16="http://schemas.microsoft.com/office/drawing/2014/main" id="{6572E113-DB78-0B01-E4DA-7CB4973D4CB2}"/>
              </a:ext>
            </a:extLst>
          </p:cNvPr>
          <p:cNvGrpSpPr/>
          <p:nvPr/>
        </p:nvGrpSpPr>
        <p:grpSpPr>
          <a:xfrm rot="-5400000">
            <a:off x="1321968" y="9061585"/>
            <a:ext cx="1188563" cy="1196700"/>
            <a:chOff x="0" y="0"/>
            <a:chExt cx="438065" cy="441064"/>
          </a:xfrm>
        </p:grpSpPr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2D2AD1CD-BDA1-96C7-ADEA-A7DE6EB0DD47}"/>
                </a:ext>
              </a:extLst>
            </p:cNvPr>
            <p:cNvSpPr/>
            <p:nvPr/>
          </p:nvSpPr>
          <p:spPr>
            <a:xfrm>
              <a:off x="0" y="0"/>
              <a:ext cx="438065" cy="441064"/>
            </a:xfrm>
            <a:custGeom>
              <a:avLst/>
              <a:gdLst/>
              <a:ahLst/>
              <a:cxnLst/>
              <a:rect l="l" t="t" r="r" b="b"/>
              <a:pathLst>
                <a:path w="438065" h="441064">
                  <a:moveTo>
                    <a:pt x="0" y="0"/>
                  </a:moveTo>
                  <a:lnTo>
                    <a:pt x="438065" y="0"/>
                  </a:lnTo>
                  <a:lnTo>
                    <a:pt x="438065" y="441064"/>
                  </a:lnTo>
                  <a:lnTo>
                    <a:pt x="0" y="441064"/>
                  </a:lnTo>
                  <a:close/>
                </a:path>
              </a:pathLst>
            </a:custGeom>
            <a:solidFill>
              <a:srgbClr val="96EA9A"/>
            </a:solidFill>
          </p:spPr>
        </p:sp>
        <p:sp>
          <p:nvSpPr>
            <p:cNvPr id="7" name="TextBox 13">
              <a:extLst>
                <a:ext uri="{FF2B5EF4-FFF2-40B4-BE49-F238E27FC236}">
                  <a16:creationId xmlns:a16="http://schemas.microsoft.com/office/drawing/2014/main" id="{7200B3BA-BE24-B04A-B14B-7DA01A1D5D10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8" name="Group 14">
            <a:extLst>
              <a:ext uri="{FF2B5EF4-FFF2-40B4-BE49-F238E27FC236}">
                <a16:creationId xmlns:a16="http://schemas.microsoft.com/office/drawing/2014/main" id="{D96E2D68-1602-B214-7115-76B8953CC5C0}"/>
              </a:ext>
            </a:extLst>
          </p:cNvPr>
          <p:cNvGrpSpPr/>
          <p:nvPr/>
        </p:nvGrpSpPr>
        <p:grpSpPr>
          <a:xfrm rot="-5400000">
            <a:off x="4069" y="7873023"/>
            <a:ext cx="1188563" cy="1196700"/>
            <a:chOff x="0" y="0"/>
            <a:chExt cx="438065" cy="441064"/>
          </a:xfrm>
        </p:grpSpPr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0B2B33C6-8DA4-9D7A-413F-62DC238F7DB6}"/>
                </a:ext>
              </a:extLst>
            </p:cNvPr>
            <p:cNvSpPr/>
            <p:nvPr/>
          </p:nvSpPr>
          <p:spPr>
            <a:xfrm>
              <a:off x="0" y="0"/>
              <a:ext cx="438065" cy="441064"/>
            </a:xfrm>
            <a:custGeom>
              <a:avLst/>
              <a:gdLst/>
              <a:ahLst/>
              <a:cxnLst/>
              <a:rect l="l" t="t" r="r" b="b"/>
              <a:pathLst>
                <a:path w="438065" h="441064">
                  <a:moveTo>
                    <a:pt x="0" y="0"/>
                  </a:moveTo>
                  <a:lnTo>
                    <a:pt x="438065" y="0"/>
                  </a:lnTo>
                  <a:lnTo>
                    <a:pt x="438065" y="441064"/>
                  </a:lnTo>
                  <a:lnTo>
                    <a:pt x="0" y="441064"/>
                  </a:lnTo>
                  <a:close/>
                </a:path>
              </a:pathLst>
            </a:custGeom>
            <a:solidFill>
              <a:srgbClr val="00BF85"/>
            </a:solidFill>
          </p:spPr>
        </p:sp>
        <p:sp>
          <p:nvSpPr>
            <p:cNvPr id="34" name="TextBox 16">
              <a:extLst>
                <a:ext uri="{FF2B5EF4-FFF2-40B4-BE49-F238E27FC236}">
                  <a16:creationId xmlns:a16="http://schemas.microsoft.com/office/drawing/2014/main" id="{8F993FB8-3E92-73BF-EA24-6C9637355D50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35" name="Group 8">
            <a:extLst>
              <a:ext uri="{FF2B5EF4-FFF2-40B4-BE49-F238E27FC236}">
                <a16:creationId xmlns:a16="http://schemas.microsoft.com/office/drawing/2014/main" id="{FE34D084-E5FC-7BC1-13E8-D8441A3B0B5A}"/>
              </a:ext>
            </a:extLst>
          </p:cNvPr>
          <p:cNvGrpSpPr/>
          <p:nvPr/>
        </p:nvGrpSpPr>
        <p:grpSpPr>
          <a:xfrm rot="-5400000">
            <a:off x="2611023" y="9989561"/>
            <a:ext cx="1201254" cy="1196700"/>
            <a:chOff x="0" y="0"/>
            <a:chExt cx="442743" cy="441064"/>
          </a:xfrm>
        </p:grpSpPr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88F90F66-4401-9ED3-5C09-6C036F00D15F}"/>
                </a:ext>
              </a:extLst>
            </p:cNvPr>
            <p:cNvSpPr/>
            <p:nvPr/>
          </p:nvSpPr>
          <p:spPr>
            <a:xfrm>
              <a:off x="0" y="0"/>
              <a:ext cx="442743" cy="441064"/>
            </a:xfrm>
            <a:custGeom>
              <a:avLst/>
              <a:gdLst/>
              <a:ahLst/>
              <a:cxnLst/>
              <a:rect l="l" t="t" r="r" b="b"/>
              <a:pathLst>
                <a:path w="442743" h="441064">
                  <a:moveTo>
                    <a:pt x="0" y="0"/>
                  </a:moveTo>
                  <a:lnTo>
                    <a:pt x="442743" y="0"/>
                  </a:lnTo>
                  <a:lnTo>
                    <a:pt x="442743" y="441064"/>
                  </a:lnTo>
                  <a:lnTo>
                    <a:pt x="0" y="441064"/>
                  </a:lnTo>
                  <a:close/>
                </a:path>
              </a:pathLst>
            </a:custGeom>
            <a:solidFill>
              <a:srgbClr val="FFF8ED"/>
            </a:solidFill>
          </p:spPr>
        </p:sp>
        <p:sp>
          <p:nvSpPr>
            <p:cNvPr id="37" name="TextBox 10">
              <a:extLst>
                <a:ext uri="{FF2B5EF4-FFF2-40B4-BE49-F238E27FC236}">
                  <a16:creationId xmlns:a16="http://schemas.microsoft.com/office/drawing/2014/main" id="{1AF994C8-EB6E-76A2-E1DB-057D6089BF71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A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35844"/>
            <a:ext cx="13622137" cy="1880652"/>
            <a:chOff x="0" y="9525"/>
            <a:chExt cx="18162849" cy="2507536"/>
          </a:xfrm>
        </p:grpSpPr>
        <p:sp>
          <p:nvSpPr>
            <p:cNvPr id="3" name="TextBox 3"/>
            <p:cNvSpPr txBox="1"/>
            <p:nvPr/>
          </p:nvSpPr>
          <p:spPr>
            <a:xfrm>
              <a:off x="0" y="9525"/>
              <a:ext cx="18162849" cy="1667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199"/>
                </a:lnSpc>
              </a:pPr>
              <a:r>
                <a:rPr lang="en-US" sz="7000" dirty="0">
                  <a:solidFill>
                    <a:srgbClr val="FFF8ED"/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ผลการทดสอบระบบ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25876"/>
              <a:ext cx="18162849" cy="591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303463" y="8299672"/>
            <a:ext cx="986907" cy="993664"/>
            <a:chOff x="0" y="0"/>
            <a:chExt cx="438065" cy="4410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8065" cy="441064"/>
            </a:xfrm>
            <a:custGeom>
              <a:avLst/>
              <a:gdLst/>
              <a:ahLst/>
              <a:cxnLst/>
              <a:rect l="l" t="t" r="r" b="b"/>
              <a:pathLst>
                <a:path w="438065" h="441064">
                  <a:moveTo>
                    <a:pt x="0" y="0"/>
                  </a:moveTo>
                  <a:lnTo>
                    <a:pt x="438065" y="0"/>
                  </a:lnTo>
                  <a:lnTo>
                    <a:pt x="438065" y="441064"/>
                  </a:lnTo>
                  <a:lnTo>
                    <a:pt x="0" y="441064"/>
                  </a:lnTo>
                  <a:close/>
                </a:path>
              </a:pathLst>
            </a:custGeom>
            <a:solidFill>
              <a:srgbClr val="96EA9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310618" y="0"/>
            <a:ext cx="986907" cy="993664"/>
            <a:chOff x="0" y="0"/>
            <a:chExt cx="438065" cy="44106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8065" cy="441064"/>
            </a:xfrm>
            <a:custGeom>
              <a:avLst/>
              <a:gdLst/>
              <a:ahLst/>
              <a:cxnLst/>
              <a:rect l="l" t="t" r="r" b="b"/>
              <a:pathLst>
                <a:path w="438065" h="441064">
                  <a:moveTo>
                    <a:pt x="0" y="0"/>
                  </a:moveTo>
                  <a:lnTo>
                    <a:pt x="438065" y="0"/>
                  </a:lnTo>
                  <a:lnTo>
                    <a:pt x="438065" y="441064"/>
                  </a:lnTo>
                  <a:lnTo>
                    <a:pt x="0" y="441064"/>
                  </a:lnTo>
                  <a:close/>
                </a:path>
              </a:pathLst>
            </a:custGeom>
            <a:solidFill>
              <a:srgbClr val="00BF8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331251" y="993664"/>
            <a:ext cx="986907" cy="993664"/>
            <a:chOff x="0" y="0"/>
            <a:chExt cx="438065" cy="44106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38065" cy="441064"/>
            </a:xfrm>
            <a:custGeom>
              <a:avLst/>
              <a:gdLst/>
              <a:ahLst/>
              <a:cxnLst/>
              <a:rect l="l" t="t" r="r" b="b"/>
              <a:pathLst>
                <a:path w="438065" h="441064">
                  <a:moveTo>
                    <a:pt x="0" y="0"/>
                  </a:moveTo>
                  <a:lnTo>
                    <a:pt x="438065" y="0"/>
                  </a:lnTo>
                  <a:lnTo>
                    <a:pt x="438065" y="441064"/>
                  </a:lnTo>
                  <a:lnTo>
                    <a:pt x="0" y="441064"/>
                  </a:lnTo>
                  <a:close/>
                </a:path>
              </a:pathLst>
            </a:custGeom>
            <a:solidFill>
              <a:srgbClr val="00BF85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310618" y="1987328"/>
            <a:ext cx="986907" cy="993664"/>
            <a:chOff x="0" y="0"/>
            <a:chExt cx="438065" cy="44106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38065" cy="441064"/>
            </a:xfrm>
            <a:custGeom>
              <a:avLst/>
              <a:gdLst/>
              <a:ahLst/>
              <a:cxnLst/>
              <a:rect l="l" t="t" r="r" b="b"/>
              <a:pathLst>
                <a:path w="438065" h="441064">
                  <a:moveTo>
                    <a:pt x="0" y="0"/>
                  </a:moveTo>
                  <a:lnTo>
                    <a:pt x="438065" y="0"/>
                  </a:lnTo>
                  <a:lnTo>
                    <a:pt x="438065" y="441064"/>
                  </a:lnTo>
                  <a:lnTo>
                    <a:pt x="0" y="441064"/>
                  </a:lnTo>
                  <a:close/>
                </a:path>
              </a:pathLst>
            </a:custGeom>
            <a:solidFill>
              <a:srgbClr val="FFF8E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344343" y="0"/>
            <a:ext cx="986907" cy="993664"/>
            <a:chOff x="0" y="0"/>
            <a:chExt cx="438065" cy="44106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38065" cy="441064"/>
            </a:xfrm>
            <a:custGeom>
              <a:avLst/>
              <a:gdLst/>
              <a:ahLst/>
              <a:cxnLst/>
              <a:rect l="l" t="t" r="r" b="b"/>
              <a:pathLst>
                <a:path w="438065" h="441064">
                  <a:moveTo>
                    <a:pt x="0" y="0"/>
                  </a:moveTo>
                  <a:lnTo>
                    <a:pt x="438065" y="0"/>
                  </a:lnTo>
                  <a:lnTo>
                    <a:pt x="438065" y="441064"/>
                  </a:lnTo>
                  <a:lnTo>
                    <a:pt x="0" y="441064"/>
                  </a:lnTo>
                  <a:close/>
                </a:path>
              </a:pathLst>
            </a:custGeom>
            <a:solidFill>
              <a:srgbClr val="96EA9A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7282830" y="9293336"/>
            <a:ext cx="1005170" cy="993664"/>
            <a:chOff x="0" y="0"/>
            <a:chExt cx="446171" cy="44106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46171" cy="441064"/>
            </a:xfrm>
            <a:custGeom>
              <a:avLst/>
              <a:gdLst/>
              <a:ahLst/>
              <a:cxnLst/>
              <a:rect l="l" t="t" r="r" b="b"/>
              <a:pathLst>
                <a:path w="446171" h="441064">
                  <a:moveTo>
                    <a:pt x="0" y="0"/>
                  </a:moveTo>
                  <a:lnTo>
                    <a:pt x="446171" y="0"/>
                  </a:lnTo>
                  <a:lnTo>
                    <a:pt x="446171" y="441064"/>
                  </a:lnTo>
                  <a:lnTo>
                    <a:pt x="0" y="441064"/>
                  </a:lnTo>
                  <a:close/>
                </a:path>
              </a:pathLst>
            </a:custGeom>
            <a:solidFill>
              <a:srgbClr val="FFF8ED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28700" y="3011725"/>
            <a:ext cx="16281918" cy="24699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3000" dirty="0">
                <a:solidFill>
                  <a:schemeClr val="bg1"/>
                </a:solidFill>
                <a:latin typeface="supermarket" panose="02000000000000000000" pitchFamily="2" charset="0"/>
                <a:ea typeface="Calibri" panose="020F0502020204030204" pitchFamily="34" charset="0"/>
                <a:cs typeface="supermarket" panose="02000000000000000000" pitchFamily="2" charset="0"/>
              </a:rPr>
              <a:t>ผลการทดสอบ</a:t>
            </a:r>
            <a:r>
              <a:rPr lang="th-TH" sz="3000" dirty="0">
                <a:solidFill>
                  <a:schemeClr val="bg1"/>
                </a:solidFill>
                <a:effectLst/>
                <a:latin typeface="supermarket" panose="02000000000000000000" pitchFamily="2" charset="0"/>
                <a:ea typeface="Calibri" panose="020F0502020204030204" pitchFamily="34" charset="0"/>
                <a:cs typeface="supermarket" panose="02000000000000000000" pitchFamily="2" charset="0"/>
              </a:rPr>
              <a:t>ระบบ ได้ทำการทดสอบระบบกับกลุ่มเป้าหมายจำนวน </a:t>
            </a:r>
            <a:r>
              <a:rPr lang="en-US" sz="3000" dirty="0">
                <a:solidFill>
                  <a:schemeClr val="bg1"/>
                </a:solidFill>
                <a:effectLst/>
                <a:latin typeface="supermarket" panose="02000000000000000000" pitchFamily="2" charset="0"/>
                <a:ea typeface="Calibri" panose="020F0502020204030204" pitchFamily="34" charset="0"/>
                <a:cs typeface="supermarket" panose="02000000000000000000" pitchFamily="2" charset="0"/>
              </a:rPr>
              <a:t>10</a:t>
            </a:r>
            <a:r>
              <a:rPr lang="th-TH" sz="3000" dirty="0">
                <a:solidFill>
                  <a:schemeClr val="bg1"/>
                </a:solidFill>
                <a:effectLst/>
                <a:latin typeface="supermarket" panose="02000000000000000000" pitchFamily="2" charset="0"/>
                <a:ea typeface="Calibri" panose="020F0502020204030204" pitchFamily="34" charset="0"/>
                <a:cs typeface="supermarket" panose="02000000000000000000" pitchFamily="2" charset="0"/>
              </a:rPr>
              <a:t>คน สำหรับผู้ใช้ทั่วไป และผู้ดูแลระบบจำนวน </a:t>
            </a:r>
            <a:r>
              <a:rPr lang="en-US" sz="3000" dirty="0">
                <a:solidFill>
                  <a:schemeClr val="bg1"/>
                </a:solidFill>
                <a:effectLst/>
                <a:latin typeface="supermarket" panose="02000000000000000000" pitchFamily="2" charset="0"/>
                <a:ea typeface="Calibri" panose="020F0502020204030204" pitchFamily="34" charset="0"/>
                <a:cs typeface="supermarket" panose="02000000000000000000" pitchFamily="2" charset="0"/>
              </a:rPr>
              <a:t>1</a:t>
            </a:r>
            <a:r>
              <a:rPr lang="th-TH" sz="3000" dirty="0">
                <a:solidFill>
                  <a:schemeClr val="bg1"/>
                </a:solidFill>
                <a:effectLst/>
                <a:latin typeface="supermarket" panose="02000000000000000000" pitchFamily="2" charset="0"/>
                <a:ea typeface="Calibri" panose="020F0502020204030204" pitchFamily="34" charset="0"/>
                <a:cs typeface="supermarket" panose="02000000000000000000" pitchFamily="2" charset="0"/>
              </a:rPr>
              <a:t>คน พบว่า นักศึกษาที่พิการทางสายตา สามารถใช้ฟังก์ชันเพื่อกำหนดเป้าหมายอาชีพจำนวน </a:t>
            </a:r>
            <a:r>
              <a:rPr lang="en-US" sz="3000" dirty="0">
                <a:solidFill>
                  <a:schemeClr val="bg1"/>
                </a:solidFill>
                <a:effectLst/>
                <a:latin typeface="supermarket" panose="02000000000000000000" pitchFamily="2" charset="0"/>
                <a:ea typeface="Calibri" panose="020F0502020204030204" pitchFamily="34" charset="0"/>
                <a:cs typeface="supermarket" panose="02000000000000000000" pitchFamily="2" charset="0"/>
              </a:rPr>
              <a:t>1-</a:t>
            </a:r>
            <a:r>
              <a:rPr lang="th-TH" sz="3000" dirty="0">
                <a:solidFill>
                  <a:schemeClr val="bg1"/>
                </a:solidFill>
                <a:effectLst/>
                <a:latin typeface="supermarket" panose="02000000000000000000" pitchFamily="2" charset="0"/>
                <a:ea typeface="Calibri" panose="020F0502020204030204" pitchFamily="34" charset="0"/>
                <a:cs typeface="supermarket" panose="02000000000000000000" pitchFamily="2" charset="0"/>
              </a:rPr>
              <a:t>3อาชีพ กำหนดคุณสมบัติ </a:t>
            </a:r>
            <a:r>
              <a:rPr lang="en-US" sz="3000" dirty="0">
                <a:solidFill>
                  <a:schemeClr val="bg1"/>
                </a:solidFill>
                <a:effectLst/>
                <a:latin typeface="supermarket" panose="02000000000000000000" pitchFamily="2" charset="0"/>
                <a:ea typeface="Calibri" panose="020F0502020204030204" pitchFamily="34" charset="0"/>
                <a:cs typeface="supermarket" panose="02000000000000000000" pitchFamily="2" charset="0"/>
              </a:rPr>
              <a:t>5</a:t>
            </a:r>
            <a:r>
              <a:rPr lang="th-TH" sz="3000" dirty="0">
                <a:solidFill>
                  <a:schemeClr val="bg1"/>
                </a:solidFill>
                <a:effectLst/>
                <a:latin typeface="supermarket" panose="02000000000000000000" pitchFamily="2" charset="0"/>
                <a:ea typeface="Calibri" panose="020F0502020204030204" pitchFamily="34" charset="0"/>
                <a:cs typeface="supermarket" panose="02000000000000000000" pitchFamily="2" charset="0"/>
              </a:rPr>
              <a:t>คุณสมบัติ                ต่ออาชีพ การพัฒนาตนเองเดือนละ </a:t>
            </a:r>
            <a:r>
              <a:rPr lang="en-US" sz="3000" dirty="0">
                <a:solidFill>
                  <a:schemeClr val="bg1"/>
                </a:solidFill>
                <a:effectLst/>
                <a:latin typeface="supermarket" panose="02000000000000000000" pitchFamily="2" charset="0"/>
                <a:ea typeface="Calibri" panose="020F0502020204030204" pitchFamily="34" charset="0"/>
                <a:cs typeface="supermarket" panose="02000000000000000000" pitchFamily="2" charset="0"/>
              </a:rPr>
              <a:t>1 </a:t>
            </a:r>
            <a:r>
              <a:rPr lang="th-TH" sz="3000" dirty="0">
                <a:solidFill>
                  <a:schemeClr val="bg1"/>
                </a:solidFill>
                <a:effectLst/>
                <a:latin typeface="supermarket" panose="02000000000000000000" pitchFamily="2" charset="0"/>
                <a:ea typeface="Calibri" panose="020F0502020204030204" pitchFamily="34" charset="0"/>
                <a:cs typeface="supermarket" panose="02000000000000000000" pitchFamily="2" charset="0"/>
              </a:rPr>
              <a:t>ครั้ง และประเมินตนเองรวมทั้งกำหนดค่าคงที่สำหรับผู้ใช้ทั่วไปได้เดือนละ </a:t>
            </a:r>
            <a:r>
              <a:rPr lang="en-US" sz="3000" dirty="0">
                <a:solidFill>
                  <a:schemeClr val="bg1"/>
                </a:solidFill>
                <a:effectLst/>
                <a:latin typeface="supermarket" panose="02000000000000000000" pitchFamily="2" charset="0"/>
                <a:ea typeface="Calibri" panose="020F0502020204030204" pitchFamily="34" charset="0"/>
                <a:cs typeface="supermarket" panose="02000000000000000000" pitchFamily="2" charset="0"/>
              </a:rPr>
              <a:t>1 </a:t>
            </a:r>
            <a:r>
              <a:rPr lang="th-TH" sz="3000" dirty="0">
                <a:solidFill>
                  <a:schemeClr val="bg1"/>
                </a:solidFill>
                <a:effectLst/>
                <a:latin typeface="supermarket" panose="02000000000000000000" pitchFamily="2" charset="0"/>
                <a:ea typeface="Calibri" panose="020F0502020204030204" pitchFamily="34" charset="0"/>
                <a:cs typeface="supermarket" panose="02000000000000000000" pitchFamily="2" charset="0"/>
              </a:rPr>
              <a:t>ครั้งต่อเดือน                             ผู้ใช้ได้ทำการทดสอบระบบเป็นระยะเวลา </a:t>
            </a:r>
            <a:r>
              <a:rPr lang="en-US" sz="3000" dirty="0">
                <a:solidFill>
                  <a:schemeClr val="bg1"/>
                </a:solidFill>
                <a:effectLst/>
                <a:latin typeface="supermarket" panose="02000000000000000000" pitchFamily="2" charset="0"/>
                <a:ea typeface="Calibri" panose="020F0502020204030204" pitchFamily="34" charset="0"/>
                <a:cs typeface="supermarket" panose="02000000000000000000" pitchFamily="2" charset="0"/>
              </a:rPr>
              <a:t>6 </a:t>
            </a:r>
            <a:r>
              <a:rPr lang="th-TH" sz="3000" dirty="0">
                <a:solidFill>
                  <a:schemeClr val="bg1"/>
                </a:solidFill>
                <a:effectLst/>
                <a:latin typeface="supermarket" panose="02000000000000000000" pitchFamily="2" charset="0"/>
                <a:ea typeface="Calibri" panose="020F0502020204030204" pitchFamily="34" charset="0"/>
                <a:cs typeface="supermarket" panose="02000000000000000000" pitchFamily="2" charset="0"/>
              </a:rPr>
              <a:t>เดือน โดยให้ผู้ใช้กำหนดอาชีพเป้าหมายตามแผนโดยมีผู้ดูแลกลุ่มให้คำแนะนำตลอดระยะเวลาการดำเนินงานตามแผนอาชีพ  พบว่า ผู้ใช้ระบบที่มีความพิการทางด้านสายตามีการพัฒนาตนเองอย่างสม่ำเสมอ</a:t>
            </a:r>
            <a:endParaRPr lang="en-US" sz="3000" dirty="0">
              <a:solidFill>
                <a:schemeClr val="bg1"/>
              </a:solidFill>
              <a:effectLst/>
              <a:latin typeface="supermarket" panose="02000000000000000000" pitchFamily="2" charset="0"/>
              <a:ea typeface="Calibri" panose="020F0502020204030204" pitchFamily="34" charset="0"/>
              <a:cs typeface="supermarket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3128" y="-1362195"/>
            <a:ext cx="16564493" cy="5223664"/>
            <a:chOff x="0" y="0"/>
            <a:chExt cx="21689664" cy="696488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590" b="44212"/>
            <a:stretch>
              <a:fillRect/>
            </a:stretch>
          </p:blipFill>
          <p:spPr>
            <a:xfrm>
              <a:off x="0" y="0"/>
              <a:ext cx="21689664" cy="6964885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013360" y="6757291"/>
            <a:ext cx="8915405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5500" dirty="0" err="1">
                <a:solidFill>
                  <a:srgbClr val="044D3A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สรุปผลการทำงานระบบ</a:t>
            </a:r>
            <a:endParaRPr lang="en-US" sz="5500" dirty="0">
              <a:solidFill>
                <a:srgbClr val="044D3A"/>
              </a:solidFill>
              <a:latin typeface="supermarket" panose="02000000000000000000" pitchFamily="2" charset="0"/>
              <a:cs typeface="supermarket" panose="02000000000000000000" pitchFamily="2" charset="0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013360" y="7770569"/>
            <a:ext cx="5014827" cy="1487731"/>
            <a:chOff x="0" y="0"/>
            <a:chExt cx="6686436" cy="1983641"/>
          </a:xfrm>
        </p:grpSpPr>
        <p:sp>
          <p:nvSpPr>
            <p:cNvPr id="6" name="TextBox 6"/>
            <p:cNvSpPr txBox="1"/>
            <p:nvPr/>
          </p:nvSpPr>
          <p:spPr>
            <a:xfrm>
              <a:off x="0" y="-76200"/>
              <a:ext cx="6686436" cy="6120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49"/>
                </a:lnSpc>
                <a:spcBef>
                  <a:spcPct val="0"/>
                </a:spcBef>
              </a:pPr>
              <a:r>
                <a:rPr lang="en-US" sz="2699" u="none" dirty="0">
                  <a:solidFill>
                    <a:srgbClr val="001A13"/>
                  </a:solidFill>
                  <a:latin typeface="Titillium Web Regular"/>
                </a:rPr>
                <a:t>Email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96166"/>
              <a:ext cx="6686436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044D3A"/>
                  </a:solidFill>
                  <a:latin typeface="Anantason Expanded"/>
                </a:rPr>
                <a:t>•</a:t>
              </a:r>
              <a:r>
                <a:rPr lang="en-US" sz="3000" dirty="0" err="1">
                  <a:solidFill>
                    <a:srgbClr val="044D3A"/>
                  </a:solidFill>
                  <a:latin typeface="Anantason Expanded"/>
                </a:rPr>
                <a:t>สรุปข้อมูลจากกราฟ</a:t>
              </a:r>
              <a:endParaRPr lang="en-US" sz="3000" dirty="0">
                <a:solidFill>
                  <a:srgbClr val="044D3A"/>
                </a:solidFill>
                <a:latin typeface="Anantason Expanded"/>
              </a:endParaRPr>
            </a:p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endParaRPr lang="en-US" sz="3000" dirty="0">
                <a:solidFill>
                  <a:srgbClr val="044D3A"/>
                </a:solidFill>
                <a:latin typeface="Anantason Expanded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72983" y="0"/>
            <a:ext cx="1015017" cy="1004854"/>
            <a:chOff x="0" y="0"/>
            <a:chExt cx="445525" cy="44106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5525" cy="441064"/>
            </a:xfrm>
            <a:custGeom>
              <a:avLst/>
              <a:gdLst/>
              <a:ahLst/>
              <a:cxnLst/>
              <a:rect l="l" t="t" r="r" b="b"/>
              <a:pathLst>
                <a:path w="445525" h="441064">
                  <a:moveTo>
                    <a:pt x="0" y="0"/>
                  </a:moveTo>
                  <a:lnTo>
                    <a:pt x="445525" y="0"/>
                  </a:lnTo>
                  <a:lnTo>
                    <a:pt x="445525" y="441064"/>
                  </a:lnTo>
                  <a:lnTo>
                    <a:pt x="0" y="441064"/>
                  </a:lnTo>
                  <a:close/>
                </a:path>
              </a:pathLst>
            </a:custGeom>
            <a:solidFill>
              <a:srgbClr val="001A1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282588" y="1004854"/>
            <a:ext cx="998021" cy="1004854"/>
            <a:chOff x="0" y="0"/>
            <a:chExt cx="438065" cy="44106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38065" cy="441064"/>
            </a:xfrm>
            <a:custGeom>
              <a:avLst/>
              <a:gdLst/>
              <a:ahLst/>
              <a:cxnLst/>
              <a:rect l="l" t="t" r="r" b="b"/>
              <a:pathLst>
                <a:path w="438065" h="441064">
                  <a:moveTo>
                    <a:pt x="0" y="0"/>
                  </a:moveTo>
                  <a:lnTo>
                    <a:pt x="438065" y="0"/>
                  </a:lnTo>
                  <a:lnTo>
                    <a:pt x="438065" y="441064"/>
                  </a:lnTo>
                  <a:lnTo>
                    <a:pt x="0" y="441064"/>
                  </a:lnTo>
                  <a:close/>
                </a:path>
              </a:pathLst>
            </a:custGeom>
            <a:solidFill>
              <a:srgbClr val="00BF85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68024" y="-38066"/>
            <a:ext cx="1013360" cy="1020298"/>
            <a:chOff x="0" y="0"/>
            <a:chExt cx="438065" cy="44106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38065" cy="441064"/>
            </a:xfrm>
            <a:custGeom>
              <a:avLst/>
              <a:gdLst/>
              <a:ahLst/>
              <a:cxnLst/>
              <a:rect l="l" t="t" r="r" b="b"/>
              <a:pathLst>
                <a:path w="438065" h="441064">
                  <a:moveTo>
                    <a:pt x="0" y="0"/>
                  </a:moveTo>
                  <a:lnTo>
                    <a:pt x="438065" y="0"/>
                  </a:lnTo>
                  <a:lnTo>
                    <a:pt x="438065" y="441064"/>
                  </a:lnTo>
                  <a:lnTo>
                    <a:pt x="0" y="441064"/>
                  </a:lnTo>
                  <a:close/>
                </a:path>
              </a:pathLst>
            </a:custGeom>
            <a:solidFill>
              <a:srgbClr val="96EA9A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286546" y="992931"/>
            <a:ext cx="998021" cy="1028700"/>
            <a:chOff x="0" y="0"/>
            <a:chExt cx="438065" cy="45153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38065" cy="451531"/>
            </a:xfrm>
            <a:custGeom>
              <a:avLst/>
              <a:gdLst/>
              <a:ahLst/>
              <a:cxnLst/>
              <a:rect l="l" t="t" r="r" b="b"/>
              <a:pathLst>
                <a:path w="438065" h="451531">
                  <a:moveTo>
                    <a:pt x="0" y="0"/>
                  </a:moveTo>
                  <a:lnTo>
                    <a:pt x="438065" y="0"/>
                  </a:lnTo>
                  <a:lnTo>
                    <a:pt x="438065" y="451531"/>
                  </a:lnTo>
                  <a:lnTo>
                    <a:pt x="0" y="451531"/>
                  </a:lnTo>
                  <a:close/>
                </a:path>
              </a:pathLst>
            </a:custGeom>
            <a:solidFill>
              <a:srgbClr val="FFF8ED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7272983" y="2009707"/>
            <a:ext cx="1015017" cy="1004854"/>
            <a:chOff x="0" y="0"/>
            <a:chExt cx="445525" cy="44106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45525" cy="441064"/>
            </a:xfrm>
            <a:custGeom>
              <a:avLst/>
              <a:gdLst/>
              <a:ahLst/>
              <a:cxnLst/>
              <a:rect l="l" t="t" r="r" b="b"/>
              <a:pathLst>
                <a:path w="445525" h="441064">
                  <a:moveTo>
                    <a:pt x="0" y="0"/>
                  </a:moveTo>
                  <a:lnTo>
                    <a:pt x="445525" y="0"/>
                  </a:lnTo>
                  <a:lnTo>
                    <a:pt x="445525" y="441064"/>
                  </a:lnTo>
                  <a:lnTo>
                    <a:pt x="0" y="441064"/>
                  </a:lnTo>
                  <a:close/>
                </a:path>
              </a:pathLst>
            </a:custGeom>
            <a:solidFill>
              <a:srgbClr val="044D3A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-45336" y="982232"/>
            <a:ext cx="1028700" cy="1020298"/>
            <a:chOff x="0" y="0"/>
            <a:chExt cx="444696" cy="44106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44696" cy="441064"/>
            </a:xfrm>
            <a:custGeom>
              <a:avLst/>
              <a:gdLst/>
              <a:ahLst/>
              <a:cxnLst/>
              <a:rect l="l" t="t" r="r" b="b"/>
              <a:pathLst>
                <a:path w="444696" h="441064">
                  <a:moveTo>
                    <a:pt x="0" y="0"/>
                  </a:moveTo>
                  <a:lnTo>
                    <a:pt x="444696" y="0"/>
                  </a:lnTo>
                  <a:lnTo>
                    <a:pt x="444696" y="441064"/>
                  </a:lnTo>
                  <a:lnTo>
                    <a:pt x="0" y="441064"/>
                  </a:lnTo>
                  <a:close/>
                </a:path>
              </a:pathLst>
            </a:custGeom>
            <a:solidFill>
              <a:srgbClr val="044D3A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5284567" y="0"/>
            <a:ext cx="998021" cy="1004854"/>
            <a:chOff x="0" y="0"/>
            <a:chExt cx="438065" cy="44106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38065" cy="441064"/>
            </a:xfrm>
            <a:custGeom>
              <a:avLst/>
              <a:gdLst/>
              <a:ahLst/>
              <a:cxnLst/>
              <a:rect l="l" t="t" r="r" b="b"/>
              <a:pathLst>
                <a:path w="438065" h="441064">
                  <a:moveTo>
                    <a:pt x="0" y="0"/>
                  </a:moveTo>
                  <a:lnTo>
                    <a:pt x="438065" y="0"/>
                  </a:lnTo>
                  <a:lnTo>
                    <a:pt x="438065" y="441064"/>
                  </a:lnTo>
                  <a:lnTo>
                    <a:pt x="0" y="441064"/>
                  </a:lnTo>
                  <a:close/>
                </a:path>
              </a:pathLst>
            </a:custGeom>
            <a:solidFill>
              <a:srgbClr val="96EA9A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D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71264" y="0"/>
            <a:ext cx="7616736" cy="1028700"/>
            <a:chOff x="0" y="0"/>
            <a:chExt cx="10155648" cy="13716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91000"/>
            </a:blip>
            <a:srcRect l="13826" t="35999" b="46531"/>
            <a:stretch>
              <a:fillRect/>
            </a:stretch>
          </p:blipFill>
          <p:spPr>
            <a:xfrm>
              <a:off x="0" y="0"/>
              <a:ext cx="10155648" cy="13716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0671264" y="0"/>
            <a:ext cx="7616736" cy="1028700"/>
            <a:chOff x="0" y="0"/>
            <a:chExt cx="15929075" cy="4596000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15929075" cy="4596000"/>
            </a:xfrm>
            <a:prstGeom prst="rect">
              <a:avLst/>
            </a:prstGeom>
            <a:solidFill>
              <a:srgbClr val="FFF8ED">
                <a:alpha val="56863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9447741"/>
            <a:ext cx="6730967" cy="839259"/>
            <a:chOff x="0" y="0"/>
            <a:chExt cx="8974623" cy="1119012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alphaModFix amt="91000"/>
            </a:blip>
            <a:srcRect l="11723" t="76424" r="2103" b="7448"/>
            <a:stretch>
              <a:fillRect/>
            </a:stretch>
          </p:blipFill>
          <p:spPr>
            <a:xfrm>
              <a:off x="0" y="0"/>
              <a:ext cx="8974623" cy="1119012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-56651" y="9447741"/>
            <a:ext cx="6787619" cy="839259"/>
            <a:chOff x="0" y="0"/>
            <a:chExt cx="10014020" cy="6413438"/>
          </a:xfrm>
        </p:grpSpPr>
        <p:sp>
          <p:nvSpPr>
            <p:cNvPr id="9" name="AutoShape 9"/>
            <p:cNvSpPr/>
            <p:nvPr/>
          </p:nvSpPr>
          <p:spPr>
            <a:xfrm>
              <a:off x="0" y="0"/>
              <a:ext cx="10014020" cy="6413438"/>
            </a:xfrm>
            <a:prstGeom prst="rect">
              <a:avLst/>
            </a:prstGeom>
            <a:solidFill>
              <a:srgbClr val="FFDE59">
                <a:alpha val="49804"/>
              </a:srgbClr>
            </a:solidFill>
          </p:spPr>
        </p:sp>
      </p:grpSp>
      <p:grpSp>
        <p:nvGrpSpPr>
          <p:cNvPr id="26" name="Group 4">
            <a:extLst>
              <a:ext uri="{FF2B5EF4-FFF2-40B4-BE49-F238E27FC236}">
                <a16:creationId xmlns:a16="http://schemas.microsoft.com/office/drawing/2014/main" id="{6C1A2096-FEE6-73E6-F3AD-540FB2C51687}"/>
              </a:ext>
            </a:extLst>
          </p:cNvPr>
          <p:cNvGrpSpPr/>
          <p:nvPr/>
        </p:nvGrpSpPr>
        <p:grpSpPr>
          <a:xfrm>
            <a:off x="-3688300" y="859465"/>
            <a:ext cx="9800618" cy="3307609"/>
            <a:chOff x="0" y="-38100"/>
            <a:chExt cx="2521261" cy="850900"/>
          </a:xfrm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2751AA3B-31C0-EB1A-A04E-BBB08019FDDE}"/>
                </a:ext>
              </a:extLst>
            </p:cNvPr>
            <p:cNvSpPr/>
            <p:nvPr/>
          </p:nvSpPr>
          <p:spPr>
            <a:xfrm>
              <a:off x="934261" y="41379"/>
              <a:ext cx="1587000" cy="445965"/>
            </a:xfrm>
            <a:custGeom>
              <a:avLst/>
              <a:gdLst/>
              <a:ahLst/>
              <a:cxnLst/>
              <a:rect l="l" t="t" r="r" b="b"/>
              <a:pathLst>
                <a:path w="1587000" h="445965">
                  <a:moveTo>
                    <a:pt x="0" y="0"/>
                  </a:moveTo>
                  <a:lnTo>
                    <a:pt x="1587000" y="0"/>
                  </a:lnTo>
                  <a:lnTo>
                    <a:pt x="1587000" y="445965"/>
                  </a:lnTo>
                  <a:lnTo>
                    <a:pt x="0" y="445965"/>
                  </a:lnTo>
                  <a:close/>
                </a:path>
              </a:pathLst>
            </a:custGeom>
            <a:solidFill>
              <a:srgbClr val="001A13">
                <a:alpha val="86667"/>
              </a:srgbClr>
            </a:solidFill>
          </p:spPr>
        </p:sp>
        <p:sp>
          <p:nvSpPr>
            <p:cNvPr id="28" name="TextBox 6">
              <a:extLst>
                <a:ext uri="{FF2B5EF4-FFF2-40B4-BE49-F238E27FC236}">
                  <a16:creationId xmlns:a16="http://schemas.microsoft.com/office/drawing/2014/main" id="{0E7BC5C3-1B44-270F-317A-DA087C528722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066071" y="3414835"/>
            <a:ext cx="15744283" cy="526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>
              <a:lnSpc>
                <a:spcPts val="5880"/>
              </a:lnSpc>
              <a:buFont typeface="Arial"/>
              <a:buChar char="•"/>
            </a:pPr>
            <a:r>
              <a:rPr lang="en-US" sz="4200" dirty="0">
                <a:solidFill>
                  <a:srgbClr val="FFF8ED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ผู้พิการทางสายตามีปัญหาในด้านการติดต่อสื่อสาร                                         เนื่องจากไม่สามารถมองเห็นได้เหมือนคนปกติทั่วไป                                                       การสื่อสารหลักต้องอาศัยการฟังและโต้ตอบโดยใช้ภาษามือหรือการพิมพ์</a:t>
            </a:r>
          </a:p>
          <a:p>
            <a:pPr marL="453390" lvl="1">
              <a:lnSpc>
                <a:spcPts val="5880"/>
              </a:lnSpc>
            </a:pPr>
            <a:endParaRPr lang="en-US" sz="4200" dirty="0">
              <a:solidFill>
                <a:srgbClr val="FFF8ED"/>
              </a:solidFill>
              <a:latin typeface="supermarket" panose="02000000000000000000" pitchFamily="2" charset="0"/>
              <a:cs typeface="supermarket" panose="02000000000000000000" pitchFamily="2" charset="0"/>
            </a:endParaRPr>
          </a:p>
          <a:p>
            <a:pPr marL="906780" lvl="1" indent="-453390">
              <a:lnSpc>
                <a:spcPts val="5880"/>
              </a:lnSpc>
              <a:buFont typeface="Arial"/>
              <a:buChar char="•"/>
            </a:pPr>
            <a:r>
              <a:rPr lang="en-US" sz="4200" dirty="0">
                <a:solidFill>
                  <a:srgbClr val="FFF8ED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ผู้พิการทางสายตาขาดโอกาสในการพัฒนาตนเองเพื่อให้ได้อาชีพ</a:t>
            </a:r>
          </a:p>
          <a:p>
            <a:pPr>
              <a:lnSpc>
                <a:spcPts val="5880"/>
              </a:lnSpc>
            </a:pPr>
            <a:r>
              <a:rPr lang="en-US" sz="4200" dirty="0">
                <a:solidFill>
                  <a:srgbClr val="FFF8ED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        ตามที่ตนเองคาดหวัง</a:t>
            </a:r>
          </a:p>
          <a:p>
            <a:pPr algn="l">
              <a:lnSpc>
                <a:spcPts val="5880"/>
              </a:lnSpc>
            </a:pPr>
            <a:endParaRPr lang="en-US" sz="4200" dirty="0">
              <a:solidFill>
                <a:srgbClr val="FFF8ED"/>
              </a:solidFill>
              <a:latin typeface="supermarket" panose="02000000000000000000" pitchFamily="2" charset="0"/>
              <a:cs typeface="supermarket" panose="02000000000000000000" pitchFamily="2" charset="0"/>
            </a:endParaRPr>
          </a:p>
        </p:txBody>
      </p:sp>
      <p:grpSp>
        <p:nvGrpSpPr>
          <p:cNvPr id="12" name="Group 12"/>
          <p:cNvGrpSpPr/>
          <p:nvPr/>
        </p:nvGrpSpPr>
        <p:grpSpPr>
          <a:xfrm rot="2748681">
            <a:off x="15189857" y="7362565"/>
            <a:ext cx="1554617" cy="1577312"/>
            <a:chOff x="0" y="0"/>
            <a:chExt cx="434718" cy="44106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4718" cy="441064"/>
            </a:xfrm>
            <a:custGeom>
              <a:avLst/>
              <a:gdLst/>
              <a:ahLst/>
              <a:cxnLst/>
              <a:rect l="l" t="t" r="r" b="b"/>
              <a:pathLst>
                <a:path w="434718" h="441064">
                  <a:moveTo>
                    <a:pt x="0" y="0"/>
                  </a:moveTo>
                  <a:lnTo>
                    <a:pt x="434718" y="0"/>
                  </a:lnTo>
                  <a:lnTo>
                    <a:pt x="434718" y="441064"/>
                  </a:lnTo>
                  <a:lnTo>
                    <a:pt x="0" y="441064"/>
                  </a:lnTo>
                  <a:close/>
                </a:path>
              </a:pathLst>
            </a:custGeom>
            <a:solidFill>
              <a:srgbClr val="96EA9A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2748681">
            <a:off x="15142452" y="9576723"/>
            <a:ext cx="1554617" cy="1577312"/>
            <a:chOff x="0" y="0"/>
            <a:chExt cx="434718" cy="44106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34718" cy="441064"/>
            </a:xfrm>
            <a:custGeom>
              <a:avLst/>
              <a:gdLst/>
              <a:ahLst/>
              <a:cxnLst/>
              <a:rect l="l" t="t" r="r" b="b"/>
              <a:pathLst>
                <a:path w="434718" h="441064">
                  <a:moveTo>
                    <a:pt x="0" y="0"/>
                  </a:moveTo>
                  <a:lnTo>
                    <a:pt x="434718" y="0"/>
                  </a:lnTo>
                  <a:lnTo>
                    <a:pt x="434718" y="441064"/>
                  </a:lnTo>
                  <a:lnTo>
                    <a:pt x="0" y="441064"/>
                  </a:lnTo>
                  <a:close/>
                </a:path>
              </a:pathLst>
            </a:custGeom>
            <a:solidFill>
              <a:srgbClr val="FFF8E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435067" y="1642568"/>
            <a:ext cx="6025937" cy="2019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7000" dirty="0">
                <a:solidFill>
                  <a:srgbClr val="FFF8ED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ที่มาของปัญหา</a:t>
            </a:r>
          </a:p>
          <a:p>
            <a:pPr>
              <a:lnSpc>
                <a:spcPts val="7800"/>
              </a:lnSpc>
            </a:pPr>
            <a:endParaRPr lang="en-US" sz="7000" dirty="0">
              <a:solidFill>
                <a:srgbClr val="FFF8ED"/>
              </a:solidFill>
              <a:latin typeface="supermarket" panose="02000000000000000000" pitchFamily="2" charset="0"/>
              <a:cs typeface="supermarket" panose="02000000000000000000" pitchFamily="2" charset="0"/>
            </a:endParaRPr>
          </a:p>
        </p:txBody>
      </p:sp>
      <p:grpSp>
        <p:nvGrpSpPr>
          <p:cNvPr id="18" name="Group 18"/>
          <p:cNvGrpSpPr/>
          <p:nvPr/>
        </p:nvGrpSpPr>
        <p:grpSpPr>
          <a:xfrm rot="2748681">
            <a:off x="17404470" y="7377879"/>
            <a:ext cx="1554617" cy="1577312"/>
            <a:chOff x="0" y="0"/>
            <a:chExt cx="434718" cy="44106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34718" cy="441064"/>
            </a:xfrm>
            <a:custGeom>
              <a:avLst/>
              <a:gdLst/>
              <a:ahLst/>
              <a:cxnLst/>
              <a:rect l="l" t="t" r="r" b="b"/>
              <a:pathLst>
                <a:path w="434718" h="441064">
                  <a:moveTo>
                    <a:pt x="0" y="0"/>
                  </a:moveTo>
                  <a:lnTo>
                    <a:pt x="434718" y="0"/>
                  </a:lnTo>
                  <a:lnTo>
                    <a:pt x="434718" y="441064"/>
                  </a:lnTo>
                  <a:lnTo>
                    <a:pt x="0" y="441064"/>
                  </a:lnTo>
                  <a:close/>
                </a:path>
              </a:pathLst>
            </a:custGeom>
            <a:solidFill>
              <a:srgbClr val="001A13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2748681">
            <a:off x="-449549" y="-572839"/>
            <a:ext cx="1554617" cy="1577312"/>
            <a:chOff x="0" y="0"/>
            <a:chExt cx="434718" cy="44106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34718" cy="441064"/>
            </a:xfrm>
            <a:custGeom>
              <a:avLst/>
              <a:gdLst/>
              <a:ahLst/>
              <a:cxnLst/>
              <a:rect l="l" t="t" r="r" b="b"/>
              <a:pathLst>
                <a:path w="434718" h="441064">
                  <a:moveTo>
                    <a:pt x="0" y="0"/>
                  </a:moveTo>
                  <a:lnTo>
                    <a:pt x="434718" y="0"/>
                  </a:lnTo>
                  <a:lnTo>
                    <a:pt x="434718" y="441064"/>
                  </a:lnTo>
                  <a:lnTo>
                    <a:pt x="0" y="441064"/>
                  </a:lnTo>
                  <a:close/>
                </a:path>
              </a:pathLst>
            </a:custGeom>
            <a:solidFill>
              <a:srgbClr val="96EA9A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2852425">
            <a:off x="-533844" y="-705589"/>
            <a:ext cx="1723205" cy="1663016"/>
            <a:chOff x="0" y="0"/>
            <a:chExt cx="2297607" cy="2217354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72000"/>
            </a:blip>
            <a:srcRect l="15546" r="15546"/>
            <a:stretch>
              <a:fillRect/>
            </a:stretch>
          </p:blipFill>
          <p:spPr>
            <a:xfrm>
              <a:off x="0" y="0"/>
              <a:ext cx="2297607" cy="221735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D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510515" cy="10287000"/>
            <a:chOff x="0" y="0"/>
            <a:chExt cx="1001402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91000"/>
            </a:blip>
            <a:srcRect l="35153" r="21326" b="10532"/>
            <a:stretch>
              <a:fillRect/>
            </a:stretch>
          </p:blipFill>
          <p:spPr>
            <a:xfrm>
              <a:off x="0" y="0"/>
              <a:ext cx="1001402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4422729"/>
            <a:ext cx="6168969" cy="1733550"/>
            <a:chOff x="0" y="0"/>
            <a:chExt cx="1587000" cy="44596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7000" cy="445965"/>
            </a:xfrm>
            <a:custGeom>
              <a:avLst/>
              <a:gdLst/>
              <a:ahLst/>
              <a:cxnLst/>
              <a:rect l="l" t="t" r="r" b="b"/>
              <a:pathLst>
                <a:path w="1587000" h="445965">
                  <a:moveTo>
                    <a:pt x="0" y="0"/>
                  </a:moveTo>
                  <a:lnTo>
                    <a:pt x="1587000" y="0"/>
                  </a:lnTo>
                  <a:lnTo>
                    <a:pt x="1587000" y="445965"/>
                  </a:lnTo>
                  <a:lnTo>
                    <a:pt x="0" y="445965"/>
                  </a:lnTo>
                  <a:close/>
                </a:path>
              </a:pathLst>
            </a:custGeom>
            <a:solidFill>
              <a:srgbClr val="001A13">
                <a:alpha val="86667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020517" y="4933068"/>
            <a:ext cx="6025937" cy="199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7000" dirty="0">
                <a:solidFill>
                  <a:srgbClr val="FFF8ED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วัตถุประสงค์</a:t>
            </a:r>
          </a:p>
          <a:p>
            <a:pPr>
              <a:lnSpc>
                <a:spcPts val="7800"/>
              </a:lnSpc>
            </a:pPr>
            <a:endParaRPr lang="en-US" sz="7000" dirty="0">
              <a:solidFill>
                <a:srgbClr val="FFF8ED"/>
              </a:solidFill>
              <a:cs typeface="Anantason Expande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046454" y="2234139"/>
            <a:ext cx="9890558" cy="6904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3474" lvl="1" indent="-346737">
              <a:lnSpc>
                <a:spcPts val="4496"/>
              </a:lnSpc>
              <a:buFont typeface="Arial"/>
              <a:buChar char="•"/>
            </a:pPr>
            <a:r>
              <a:rPr lang="en-US" sz="3212" dirty="0">
                <a:solidFill>
                  <a:srgbClr val="FFF8ED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1. </a:t>
            </a:r>
            <a:r>
              <a:rPr lang="en-US" sz="3212" dirty="0" err="1">
                <a:solidFill>
                  <a:srgbClr val="FFF8ED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สามารถพัฒนาแผนอาชีพสำหรับผู้พิการทางสายตา</a:t>
            </a:r>
            <a:endParaRPr lang="en-US" sz="3212" dirty="0">
              <a:solidFill>
                <a:srgbClr val="FFF8ED"/>
              </a:solidFill>
              <a:latin typeface="supermarket" panose="02000000000000000000" pitchFamily="2" charset="0"/>
              <a:cs typeface="supermarket" panose="02000000000000000000" pitchFamily="2" charset="0"/>
            </a:endParaRPr>
          </a:p>
          <a:p>
            <a:pPr>
              <a:lnSpc>
                <a:spcPts val="4496"/>
              </a:lnSpc>
            </a:pPr>
            <a:r>
              <a:rPr lang="en-US" sz="3212" dirty="0">
                <a:solidFill>
                  <a:srgbClr val="FFF8ED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        ผ่านไลน์แอพพลิเคชั่น</a:t>
            </a:r>
          </a:p>
          <a:p>
            <a:pPr>
              <a:lnSpc>
                <a:spcPts val="4496"/>
              </a:lnSpc>
            </a:pPr>
            <a:endParaRPr lang="en-US" sz="3212" dirty="0">
              <a:solidFill>
                <a:srgbClr val="FFF8ED"/>
              </a:solidFill>
              <a:latin typeface="supermarket" panose="02000000000000000000" pitchFamily="2" charset="0"/>
              <a:cs typeface="supermarket" panose="02000000000000000000" pitchFamily="2" charset="0"/>
            </a:endParaRPr>
          </a:p>
          <a:p>
            <a:pPr marL="693474" lvl="1" indent="-346737">
              <a:lnSpc>
                <a:spcPts val="4496"/>
              </a:lnSpc>
              <a:buFont typeface="Arial"/>
              <a:buChar char="•"/>
            </a:pPr>
            <a:r>
              <a:rPr lang="en-US" sz="3212" dirty="0">
                <a:solidFill>
                  <a:srgbClr val="FFF8ED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2. </a:t>
            </a:r>
            <a:r>
              <a:rPr lang="en-US" sz="3212" dirty="0" err="1">
                <a:solidFill>
                  <a:srgbClr val="FFF8ED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สามาร</a:t>
            </a:r>
            <a:r>
              <a:rPr lang="th-TH" sz="3212" dirty="0">
                <a:solidFill>
                  <a:srgbClr val="FFF8ED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ถ</a:t>
            </a:r>
            <a:r>
              <a:rPr lang="en-US" sz="3212" dirty="0" err="1">
                <a:solidFill>
                  <a:srgbClr val="FFF8ED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กำหนดคุณสมบัติตามแผนอาชีพ</a:t>
            </a:r>
            <a:r>
              <a:rPr lang="en-US" sz="3212" dirty="0">
                <a:solidFill>
                  <a:srgbClr val="FFF8ED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 กำหนดการพัฒนาตามคุณสมบัติ </a:t>
            </a:r>
          </a:p>
          <a:p>
            <a:pPr>
              <a:lnSpc>
                <a:spcPts val="4496"/>
              </a:lnSpc>
            </a:pPr>
            <a:endParaRPr lang="en-US" sz="3212" dirty="0">
              <a:solidFill>
                <a:srgbClr val="FFF8ED"/>
              </a:solidFill>
              <a:latin typeface="supermarket" panose="02000000000000000000" pitchFamily="2" charset="0"/>
              <a:cs typeface="supermarket" panose="02000000000000000000" pitchFamily="2" charset="0"/>
            </a:endParaRPr>
          </a:p>
          <a:p>
            <a:pPr marL="693474" lvl="1" indent="-346737">
              <a:lnSpc>
                <a:spcPts val="4496"/>
              </a:lnSpc>
              <a:buFont typeface="Arial"/>
              <a:buChar char="•"/>
            </a:pPr>
            <a:r>
              <a:rPr lang="en-US" sz="3212" dirty="0">
                <a:solidFill>
                  <a:srgbClr val="FFF8ED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3. สามารถประเมินตนเองตามคุณสมบัติที่กำหนดเพื่อให้สอดคล้องกับแผนอาชีพ</a:t>
            </a:r>
          </a:p>
          <a:p>
            <a:pPr>
              <a:lnSpc>
                <a:spcPts val="4496"/>
              </a:lnSpc>
            </a:pPr>
            <a:endParaRPr lang="en-US" sz="3212" dirty="0">
              <a:solidFill>
                <a:srgbClr val="FFF8ED"/>
              </a:solidFill>
              <a:latin typeface="supermarket" panose="02000000000000000000" pitchFamily="2" charset="0"/>
              <a:cs typeface="supermarket" panose="02000000000000000000" pitchFamily="2" charset="0"/>
            </a:endParaRPr>
          </a:p>
          <a:p>
            <a:pPr marL="693474" lvl="1" indent="-346737">
              <a:lnSpc>
                <a:spcPts val="4496"/>
              </a:lnSpc>
              <a:buFont typeface="Arial"/>
              <a:buChar char="•"/>
            </a:pPr>
            <a:r>
              <a:rPr lang="en-US" sz="3212" dirty="0">
                <a:solidFill>
                  <a:srgbClr val="FFF8ED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4. สามารถสื่อสารด้วยเสียงจากระบบถึงผู้พิการได้                                 โดยใช้โปรแกรมสำเร็จรูป</a:t>
            </a:r>
          </a:p>
          <a:p>
            <a:pPr algn="l">
              <a:lnSpc>
                <a:spcPts val="4496"/>
              </a:lnSpc>
            </a:pPr>
            <a:endParaRPr lang="en-US" sz="3212" dirty="0">
              <a:solidFill>
                <a:srgbClr val="FFF8ED"/>
              </a:solidFill>
              <a:latin typeface="supermarket" panose="02000000000000000000" pitchFamily="2" charset="0"/>
              <a:cs typeface="supermarket" panose="02000000000000000000" pitchFamily="2" charset="0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6248691" y="-1"/>
            <a:ext cx="2039309" cy="952501"/>
            <a:chOff x="0" y="0"/>
            <a:chExt cx="10014020" cy="6413438"/>
          </a:xfrm>
        </p:grpSpPr>
        <p:sp>
          <p:nvSpPr>
            <p:cNvPr id="10" name="AutoShape 10"/>
            <p:cNvSpPr/>
            <p:nvPr/>
          </p:nvSpPr>
          <p:spPr>
            <a:xfrm>
              <a:off x="0" y="0"/>
              <a:ext cx="10014020" cy="6413438"/>
            </a:xfrm>
            <a:prstGeom prst="rect">
              <a:avLst/>
            </a:prstGeom>
            <a:solidFill>
              <a:srgbClr val="FFDE59">
                <a:alpha val="89804"/>
              </a:srgbClr>
            </a:solidFill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D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รูปภาพ 5" descr="รูปภาพประกอบด้วย คน, ในร่ม, โฮลดิ้ง, มือ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3409BDF4-A31F-7867-9E8A-F526D2B542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82" t="1644" r="-38982" b="6361"/>
          <a:stretch/>
        </p:blipFill>
        <p:spPr>
          <a:xfrm>
            <a:off x="-76477" y="-38100"/>
            <a:ext cx="19355077" cy="1001572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59BEAFE-5882-C0D1-6830-CBC607EBF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729186"/>
            <a:ext cx="11144571" cy="83584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2" name="Group 2"/>
          <p:cNvGrpSpPr/>
          <p:nvPr/>
        </p:nvGrpSpPr>
        <p:grpSpPr>
          <a:xfrm>
            <a:off x="-76477" y="9820639"/>
            <a:ext cx="18373998" cy="466361"/>
            <a:chOff x="0" y="0"/>
            <a:chExt cx="4816593" cy="2289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28938"/>
            </a:xfrm>
            <a:custGeom>
              <a:avLst/>
              <a:gdLst/>
              <a:ahLst/>
              <a:cxnLst/>
              <a:rect l="l" t="t" r="r" b="b"/>
              <a:pathLst>
                <a:path w="4816592" h="228938">
                  <a:moveTo>
                    <a:pt x="0" y="0"/>
                  </a:moveTo>
                  <a:lnTo>
                    <a:pt x="4816592" y="0"/>
                  </a:lnTo>
                  <a:lnTo>
                    <a:pt x="4816592" y="228938"/>
                  </a:lnTo>
                  <a:lnTo>
                    <a:pt x="0" y="228938"/>
                  </a:lnTo>
                  <a:close/>
                </a:path>
              </a:pathLst>
            </a:custGeom>
            <a:solidFill>
              <a:srgbClr val="FFF8E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5569994" y="-19337"/>
            <a:ext cx="1344285" cy="1363909"/>
            <a:chOff x="0" y="0"/>
            <a:chExt cx="434718" cy="44106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4718" cy="441064"/>
            </a:xfrm>
            <a:custGeom>
              <a:avLst/>
              <a:gdLst/>
              <a:ahLst/>
              <a:cxnLst/>
              <a:rect l="l" t="t" r="r" b="b"/>
              <a:pathLst>
                <a:path w="434718" h="441064">
                  <a:moveTo>
                    <a:pt x="0" y="0"/>
                  </a:moveTo>
                  <a:lnTo>
                    <a:pt x="434718" y="0"/>
                  </a:lnTo>
                  <a:lnTo>
                    <a:pt x="434718" y="441064"/>
                  </a:lnTo>
                  <a:lnTo>
                    <a:pt x="0" y="441064"/>
                  </a:lnTo>
                  <a:close/>
                </a:path>
              </a:pathLst>
            </a:custGeom>
            <a:solidFill>
              <a:srgbClr val="96EA9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5400000">
            <a:off x="16933903" y="1324948"/>
            <a:ext cx="1344285" cy="1363909"/>
            <a:chOff x="0" y="0"/>
            <a:chExt cx="434718" cy="44106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4718" cy="441064"/>
            </a:xfrm>
            <a:custGeom>
              <a:avLst/>
              <a:gdLst/>
              <a:ahLst/>
              <a:cxnLst/>
              <a:rect l="l" t="t" r="r" b="b"/>
              <a:pathLst>
                <a:path w="434718" h="441064">
                  <a:moveTo>
                    <a:pt x="0" y="0"/>
                  </a:moveTo>
                  <a:lnTo>
                    <a:pt x="434718" y="0"/>
                  </a:lnTo>
                  <a:lnTo>
                    <a:pt x="434718" y="441064"/>
                  </a:lnTo>
                  <a:lnTo>
                    <a:pt x="0" y="441064"/>
                  </a:lnTo>
                  <a:close/>
                </a:path>
              </a:pathLst>
            </a:custGeom>
            <a:solidFill>
              <a:srgbClr val="00BF85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-685800" y="4204151"/>
            <a:ext cx="7091182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b="1" dirty="0">
                <a:solidFill>
                  <a:srgbClr val="FFF8ED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วิเคราะห์และออกแบบระบบ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19200" y="4973592"/>
            <a:ext cx="7091182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99"/>
              </a:lnSpc>
              <a:spcBef>
                <a:spcPct val="0"/>
              </a:spcBef>
            </a:pPr>
            <a:r>
              <a:rPr lang="en-US" sz="3499" dirty="0">
                <a:solidFill>
                  <a:srgbClr val="FFF8ED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Use case diagram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766896" cy="10287000"/>
            <a:chOff x="0" y="0"/>
            <a:chExt cx="151885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18853" cy="2709333"/>
            </a:xfrm>
            <a:custGeom>
              <a:avLst/>
              <a:gdLst/>
              <a:ahLst/>
              <a:cxnLst/>
              <a:rect l="l" t="t" r="r" b="b"/>
              <a:pathLst>
                <a:path w="1518853" h="2709333">
                  <a:moveTo>
                    <a:pt x="0" y="0"/>
                  </a:moveTo>
                  <a:lnTo>
                    <a:pt x="1518853" y="0"/>
                  </a:lnTo>
                  <a:lnTo>
                    <a:pt x="151885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44D3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42" name="รูปภาพ 41" descr="รูปภาพประกอบด้วย ข้อความ, คน, ในร่ม, คอมพิวเตอร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100CA63-5D3C-02DE-7A88-070CF8520D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57"/>
          <a:stretch/>
        </p:blipFill>
        <p:spPr>
          <a:xfrm>
            <a:off x="-20545" y="-51344"/>
            <a:ext cx="5766896" cy="10338344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5400000">
            <a:off x="1456376" y="2889798"/>
            <a:ext cx="1406737" cy="1447406"/>
            <a:chOff x="0" y="0"/>
            <a:chExt cx="526799" cy="5420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6799" cy="542029"/>
            </a:xfrm>
            <a:custGeom>
              <a:avLst/>
              <a:gdLst/>
              <a:ahLst/>
              <a:cxnLst/>
              <a:rect l="l" t="t" r="r" b="b"/>
              <a:pathLst>
                <a:path w="526799" h="542029">
                  <a:moveTo>
                    <a:pt x="0" y="0"/>
                  </a:moveTo>
                  <a:lnTo>
                    <a:pt x="526799" y="0"/>
                  </a:lnTo>
                  <a:lnTo>
                    <a:pt x="526799" y="542029"/>
                  </a:lnTo>
                  <a:lnTo>
                    <a:pt x="0" y="542029"/>
                  </a:lnTo>
                  <a:close/>
                </a:path>
              </a:pathLst>
            </a:custGeom>
            <a:solidFill>
              <a:srgbClr val="96EA9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5400000">
            <a:off x="-25609" y="1314497"/>
            <a:ext cx="1428817" cy="1494485"/>
            <a:chOff x="0" y="0"/>
            <a:chExt cx="535068" cy="5596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35068" cy="559660"/>
            </a:xfrm>
            <a:custGeom>
              <a:avLst/>
              <a:gdLst/>
              <a:ahLst/>
              <a:cxnLst/>
              <a:rect l="l" t="t" r="r" b="b"/>
              <a:pathLst>
                <a:path w="535068" h="559660">
                  <a:moveTo>
                    <a:pt x="0" y="0"/>
                  </a:moveTo>
                  <a:lnTo>
                    <a:pt x="535068" y="0"/>
                  </a:lnTo>
                  <a:lnTo>
                    <a:pt x="535068" y="559660"/>
                  </a:lnTo>
                  <a:lnTo>
                    <a:pt x="0" y="559660"/>
                  </a:lnTo>
                  <a:close/>
                </a:path>
              </a:pathLst>
            </a:custGeom>
            <a:solidFill>
              <a:srgbClr val="00BF8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1436042" y="-363965"/>
            <a:ext cx="1638322" cy="1711296"/>
            <a:chOff x="0" y="0"/>
            <a:chExt cx="458124" cy="47853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58124" cy="478530"/>
            </a:xfrm>
            <a:custGeom>
              <a:avLst/>
              <a:gdLst/>
              <a:ahLst/>
              <a:cxnLst/>
              <a:rect l="l" t="t" r="r" b="b"/>
              <a:pathLst>
                <a:path w="458124" h="478530">
                  <a:moveTo>
                    <a:pt x="0" y="0"/>
                  </a:moveTo>
                  <a:lnTo>
                    <a:pt x="458124" y="0"/>
                  </a:lnTo>
                  <a:lnTo>
                    <a:pt x="458124" y="478530"/>
                  </a:lnTo>
                  <a:lnTo>
                    <a:pt x="0" y="478530"/>
                  </a:lnTo>
                  <a:close/>
                </a:path>
              </a:pathLst>
            </a:custGeom>
            <a:solidFill>
              <a:srgbClr val="001A13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rcRect l="2494" r="2494"/>
          <a:stretch>
            <a:fillRect/>
          </a:stretch>
        </p:blipFill>
        <p:spPr>
          <a:xfrm>
            <a:off x="6019800" y="1677616"/>
            <a:ext cx="12049249" cy="69317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5" name="Group 15"/>
          <p:cNvGrpSpPr/>
          <p:nvPr/>
        </p:nvGrpSpPr>
        <p:grpSpPr>
          <a:xfrm rot="2748681">
            <a:off x="15926918" y="7521114"/>
            <a:ext cx="1554617" cy="1577312"/>
            <a:chOff x="0" y="0"/>
            <a:chExt cx="434718" cy="44106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34718" cy="441064"/>
            </a:xfrm>
            <a:custGeom>
              <a:avLst/>
              <a:gdLst/>
              <a:ahLst/>
              <a:cxnLst/>
              <a:rect l="l" t="t" r="r" b="b"/>
              <a:pathLst>
                <a:path w="434718" h="441064">
                  <a:moveTo>
                    <a:pt x="0" y="0"/>
                  </a:moveTo>
                  <a:lnTo>
                    <a:pt x="434718" y="0"/>
                  </a:lnTo>
                  <a:lnTo>
                    <a:pt x="434718" y="441064"/>
                  </a:lnTo>
                  <a:lnTo>
                    <a:pt x="0" y="441064"/>
                  </a:lnTo>
                  <a:close/>
                </a:path>
              </a:pathLst>
            </a:custGeom>
            <a:solidFill>
              <a:srgbClr val="96EA9A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2748681">
            <a:off x="15879512" y="9735273"/>
            <a:ext cx="1554617" cy="1577312"/>
            <a:chOff x="0" y="0"/>
            <a:chExt cx="434718" cy="44106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34718" cy="441064"/>
            </a:xfrm>
            <a:custGeom>
              <a:avLst/>
              <a:gdLst/>
              <a:ahLst/>
              <a:cxnLst/>
              <a:rect l="l" t="t" r="r" b="b"/>
              <a:pathLst>
                <a:path w="434718" h="441064">
                  <a:moveTo>
                    <a:pt x="0" y="0"/>
                  </a:moveTo>
                  <a:lnTo>
                    <a:pt x="434718" y="0"/>
                  </a:lnTo>
                  <a:lnTo>
                    <a:pt x="434718" y="441064"/>
                  </a:lnTo>
                  <a:lnTo>
                    <a:pt x="0" y="441064"/>
                  </a:lnTo>
                  <a:close/>
                </a:path>
              </a:pathLst>
            </a:custGeom>
            <a:solidFill>
              <a:srgbClr val="044D3A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2748681">
            <a:off x="18141531" y="7536428"/>
            <a:ext cx="1554617" cy="1577312"/>
            <a:chOff x="0" y="0"/>
            <a:chExt cx="434718" cy="44106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34718" cy="441064"/>
            </a:xfrm>
            <a:custGeom>
              <a:avLst/>
              <a:gdLst/>
              <a:ahLst/>
              <a:cxnLst/>
              <a:rect l="l" t="t" r="r" b="b"/>
              <a:pathLst>
                <a:path w="434718" h="441064">
                  <a:moveTo>
                    <a:pt x="0" y="0"/>
                  </a:moveTo>
                  <a:lnTo>
                    <a:pt x="434718" y="0"/>
                  </a:lnTo>
                  <a:lnTo>
                    <a:pt x="434718" y="441064"/>
                  </a:lnTo>
                  <a:lnTo>
                    <a:pt x="0" y="441064"/>
                  </a:lnTo>
                  <a:close/>
                </a:path>
              </a:pathLst>
            </a:custGeom>
            <a:solidFill>
              <a:srgbClr val="001A13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540282" y="5003520"/>
            <a:ext cx="4751651" cy="663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5000" b="1" dirty="0">
                <a:solidFill>
                  <a:srgbClr val="FFF8ED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วิเคราะห์และออกแบบ</a:t>
            </a:r>
          </a:p>
        </p:txBody>
      </p:sp>
      <p:sp>
        <p:nvSpPr>
          <p:cNvPr id="28" name="TextBox 24">
            <a:extLst>
              <a:ext uri="{FF2B5EF4-FFF2-40B4-BE49-F238E27FC236}">
                <a16:creationId xmlns:a16="http://schemas.microsoft.com/office/drawing/2014/main" id="{CEE30921-A42D-A320-C21E-7CC1234FAD87}"/>
              </a:ext>
            </a:extLst>
          </p:cNvPr>
          <p:cNvSpPr txBox="1"/>
          <p:nvPr/>
        </p:nvSpPr>
        <p:spPr>
          <a:xfrm>
            <a:off x="372697" y="5667163"/>
            <a:ext cx="4751651" cy="605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9"/>
              </a:lnSpc>
              <a:spcBef>
                <a:spcPct val="0"/>
              </a:spcBef>
            </a:pPr>
            <a:r>
              <a:rPr lang="en-US" sz="3500" dirty="0">
                <a:solidFill>
                  <a:srgbClr val="FFF8ED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ER Diagram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10551" y="8708996"/>
            <a:ext cx="1201043" cy="912229"/>
            <a:chOff x="0" y="0"/>
            <a:chExt cx="1070135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70135" cy="812800"/>
            </a:xfrm>
            <a:custGeom>
              <a:avLst/>
              <a:gdLst/>
              <a:ahLst/>
              <a:cxnLst/>
              <a:rect l="l" t="t" r="r" b="b"/>
              <a:pathLst>
                <a:path w="1070135" h="812800">
                  <a:moveTo>
                    <a:pt x="0" y="0"/>
                  </a:moveTo>
                  <a:lnTo>
                    <a:pt x="1070135" y="0"/>
                  </a:lnTo>
                  <a:lnTo>
                    <a:pt x="107013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1A1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292192" y="8708996"/>
            <a:ext cx="1200150" cy="912229"/>
            <a:chOff x="0" y="0"/>
            <a:chExt cx="1069339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69339" cy="812800"/>
            </a:xfrm>
            <a:custGeom>
              <a:avLst/>
              <a:gdLst/>
              <a:ahLst/>
              <a:cxnLst/>
              <a:rect l="l" t="t" r="r" b="b"/>
              <a:pathLst>
                <a:path w="1069339" h="812800">
                  <a:moveTo>
                    <a:pt x="0" y="0"/>
                  </a:moveTo>
                  <a:lnTo>
                    <a:pt x="1069339" y="0"/>
                  </a:lnTo>
                  <a:lnTo>
                    <a:pt x="1069339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44D3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786260" y="8708996"/>
            <a:ext cx="1189546" cy="912229"/>
            <a:chOff x="0" y="0"/>
            <a:chExt cx="1059891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59891" cy="812800"/>
            </a:xfrm>
            <a:custGeom>
              <a:avLst/>
              <a:gdLst/>
              <a:ahLst/>
              <a:cxnLst/>
              <a:rect l="l" t="t" r="r" b="b"/>
              <a:pathLst>
                <a:path w="1059891" h="812800">
                  <a:moveTo>
                    <a:pt x="0" y="0"/>
                  </a:moveTo>
                  <a:lnTo>
                    <a:pt x="1059891" y="0"/>
                  </a:lnTo>
                  <a:lnTo>
                    <a:pt x="105989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BF8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107797" y="8708996"/>
            <a:ext cx="1179636" cy="912229"/>
            <a:chOff x="0" y="0"/>
            <a:chExt cx="1051061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51061" cy="812800"/>
            </a:xfrm>
            <a:custGeom>
              <a:avLst/>
              <a:gdLst/>
              <a:ahLst/>
              <a:cxnLst/>
              <a:rect l="l" t="t" r="r" b="b"/>
              <a:pathLst>
                <a:path w="1051061" h="812800">
                  <a:moveTo>
                    <a:pt x="0" y="0"/>
                  </a:moveTo>
                  <a:lnTo>
                    <a:pt x="1051061" y="0"/>
                  </a:lnTo>
                  <a:lnTo>
                    <a:pt x="105106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6EA9A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 rot="5400000">
            <a:off x="2261432" y="8440306"/>
            <a:ext cx="499281" cy="0"/>
          </a:xfrm>
          <a:prstGeom prst="line">
            <a:avLst/>
          </a:prstGeom>
          <a:ln w="38100" cap="flat">
            <a:solidFill>
              <a:srgbClr val="001A1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rot="5400000">
            <a:off x="6376915" y="8174594"/>
            <a:ext cx="1030705" cy="0"/>
          </a:xfrm>
          <a:prstGeom prst="line">
            <a:avLst/>
          </a:prstGeom>
          <a:ln w="38100" cap="flat">
            <a:solidFill>
              <a:srgbClr val="001A1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rot="5400000">
            <a:off x="10600606" y="7909519"/>
            <a:ext cx="1560855" cy="0"/>
          </a:xfrm>
          <a:prstGeom prst="line">
            <a:avLst/>
          </a:prstGeom>
          <a:ln w="38100" cap="flat">
            <a:solidFill>
              <a:srgbClr val="001A1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rot="5382402">
            <a:off x="14646795" y="7644492"/>
            <a:ext cx="2090936" cy="0"/>
          </a:xfrm>
          <a:prstGeom prst="line">
            <a:avLst/>
          </a:prstGeom>
          <a:ln w="38100" cap="flat">
            <a:solidFill>
              <a:srgbClr val="001A1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18"/>
          <p:cNvGrpSpPr/>
          <p:nvPr/>
        </p:nvGrpSpPr>
        <p:grpSpPr>
          <a:xfrm>
            <a:off x="-11794" y="-144661"/>
            <a:ext cx="18299793" cy="3067860"/>
            <a:chOff x="-5615" y="-38100"/>
            <a:chExt cx="4819699" cy="907733"/>
          </a:xfrm>
        </p:grpSpPr>
        <p:sp>
          <p:nvSpPr>
            <p:cNvPr id="19" name="Freeform 19"/>
            <p:cNvSpPr/>
            <p:nvPr/>
          </p:nvSpPr>
          <p:spPr>
            <a:xfrm>
              <a:off x="-5615" y="0"/>
              <a:ext cx="4819699" cy="869633"/>
            </a:xfrm>
            <a:custGeom>
              <a:avLst/>
              <a:gdLst/>
              <a:ahLst/>
              <a:cxnLst/>
              <a:rect l="l" t="t" r="r" b="b"/>
              <a:pathLst>
                <a:path w="4816592" h="869633">
                  <a:moveTo>
                    <a:pt x="0" y="0"/>
                  </a:moveTo>
                  <a:lnTo>
                    <a:pt x="4816592" y="0"/>
                  </a:lnTo>
                  <a:lnTo>
                    <a:pt x="4816592" y="869633"/>
                  </a:lnTo>
                  <a:lnTo>
                    <a:pt x="0" y="869633"/>
                  </a:lnTo>
                  <a:close/>
                </a:path>
              </a:pathLst>
            </a:custGeom>
            <a:solidFill>
              <a:srgbClr val="044D3A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1" name="AutoShape 21"/>
          <p:cNvSpPr/>
          <p:nvPr/>
        </p:nvSpPr>
        <p:spPr>
          <a:xfrm>
            <a:off x="3111594" y="9146061"/>
            <a:ext cx="3180598" cy="0"/>
          </a:xfrm>
          <a:prstGeom prst="line">
            <a:avLst/>
          </a:prstGeom>
          <a:ln w="38100" cap="flat">
            <a:solidFill>
              <a:srgbClr val="001A1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7492342" y="9146061"/>
            <a:ext cx="3293918" cy="0"/>
          </a:xfrm>
          <a:prstGeom prst="line">
            <a:avLst/>
          </a:prstGeom>
          <a:ln w="38100" cap="flat">
            <a:solidFill>
              <a:srgbClr val="001A1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11975806" y="9146061"/>
            <a:ext cx="3131991" cy="0"/>
          </a:xfrm>
          <a:prstGeom prst="line">
            <a:avLst/>
          </a:prstGeom>
          <a:ln w="38100" cap="flat">
            <a:solidFill>
              <a:srgbClr val="001A1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25"/>
          <p:cNvSpPr txBox="1"/>
          <p:nvPr/>
        </p:nvSpPr>
        <p:spPr>
          <a:xfrm>
            <a:off x="790177" y="7676792"/>
            <a:ext cx="3441789" cy="413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3500" b="0" i="0" dirty="0">
                <a:solidFill>
                  <a:srgbClr val="000000"/>
                </a:solidFill>
                <a:effectLst/>
                <a:latin typeface="supermarket" panose="02000000000000000000" pitchFamily="2" charset="0"/>
                <a:cs typeface="supermarket" panose="02000000000000000000" pitchFamily="2" charset="0"/>
              </a:rPr>
              <a:t>JAWS screen reader</a:t>
            </a:r>
            <a:endParaRPr lang="en-US" sz="3500" dirty="0">
              <a:solidFill>
                <a:srgbClr val="001A13"/>
              </a:solidFill>
              <a:latin typeface="supermarket" panose="02000000000000000000" pitchFamily="2" charset="0"/>
              <a:cs typeface="supermarket" panose="02000000000000000000" pitchFamily="2" charset="0"/>
            </a:endParaRPr>
          </a:p>
        </p:txBody>
      </p:sp>
      <p:pic>
        <p:nvPicPr>
          <p:cNvPr id="41" name="รูปภาพ 40" descr="รูปภาพประกอบด้วย ข้อความ, ในร่ม, อิเล็กทรอนิกส์, แล็ปท็อป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060A6923-E9C8-6861-6875-1755138FDC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" t="16197" r="173" b="59671"/>
          <a:stretch/>
        </p:blipFill>
        <p:spPr>
          <a:xfrm>
            <a:off x="-28177" y="-55087"/>
            <a:ext cx="18299793" cy="2968557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5451378" y="7167821"/>
            <a:ext cx="2881777" cy="41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3500" dirty="0">
                <a:solidFill>
                  <a:srgbClr val="001A13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Line official</a:t>
            </a:r>
          </a:p>
        </p:txBody>
      </p:sp>
      <p:grpSp>
        <p:nvGrpSpPr>
          <p:cNvPr id="30" name="Group 4">
            <a:extLst>
              <a:ext uri="{FF2B5EF4-FFF2-40B4-BE49-F238E27FC236}">
                <a16:creationId xmlns:a16="http://schemas.microsoft.com/office/drawing/2014/main" id="{E82AFA00-9B85-6C8C-F4B3-C27DAB11720F}"/>
              </a:ext>
            </a:extLst>
          </p:cNvPr>
          <p:cNvGrpSpPr/>
          <p:nvPr/>
        </p:nvGrpSpPr>
        <p:grpSpPr>
          <a:xfrm>
            <a:off x="-76200" y="347307"/>
            <a:ext cx="11288455" cy="3596368"/>
            <a:chOff x="-2091215" y="-112385"/>
            <a:chExt cx="2904015" cy="925185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4DBECF0A-CF58-9F3D-E88A-2965D3797AEA}"/>
                </a:ext>
              </a:extLst>
            </p:cNvPr>
            <p:cNvSpPr/>
            <p:nvPr/>
          </p:nvSpPr>
          <p:spPr>
            <a:xfrm>
              <a:off x="-2091215" y="-112385"/>
              <a:ext cx="1587000" cy="445965"/>
            </a:xfrm>
            <a:custGeom>
              <a:avLst/>
              <a:gdLst/>
              <a:ahLst/>
              <a:cxnLst/>
              <a:rect l="l" t="t" r="r" b="b"/>
              <a:pathLst>
                <a:path w="1587000" h="445965">
                  <a:moveTo>
                    <a:pt x="0" y="0"/>
                  </a:moveTo>
                  <a:lnTo>
                    <a:pt x="1587000" y="0"/>
                  </a:lnTo>
                  <a:lnTo>
                    <a:pt x="1587000" y="445965"/>
                  </a:lnTo>
                  <a:lnTo>
                    <a:pt x="0" y="445965"/>
                  </a:lnTo>
                  <a:close/>
                </a:path>
              </a:pathLst>
            </a:custGeom>
            <a:solidFill>
              <a:srgbClr val="001A13">
                <a:alpha val="87000"/>
              </a:srgbClr>
            </a:solidFill>
          </p:spPr>
          <p:txBody>
            <a:bodyPr/>
            <a:lstStyle/>
            <a:p>
              <a:endParaRPr lang="th-TH" dirty="0"/>
            </a:p>
          </p:txBody>
        </p:sp>
        <p:sp>
          <p:nvSpPr>
            <p:cNvPr id="32" name="TextBox 6">
              <a:extLst>
                <a:ext uri="{FF2B5EF4-FFF2-40B4-BE49-F238E27FC236}">
                  <a16:creationId xmlns:a16="http://schemas.microsoft.com/office/drawing/2014/main" id="{2A5E9B50-6C76-D176-EBC7-3463E75EA443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9937171" y="6583221"/>
            <a:ext cx="2887724" cy="394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3000" dirty="0">
                <a:solidFill>
                  <a:srgbClr val="001A13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Web application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969454" y="6165506"/>
            <a:ext cx="3434913" cy="394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3000" dirty="0">
                <a:solidFill>
                  <a:srgbClr val="001A13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Database : MySQL , PHP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57200" y="1030043"/>
            <a:ext cx="13709259" cy="798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20"/>
              </a:lnSpc>
            </a:pPr>
            <a:r>
              <a:rPr lang="en-US" sz="7000" dirty="0">
                <a:solidFill>
                  <a:srgbClr val="FFF8ED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ภาพรวมของระบบ</a:t>
            </a:r>
          </a:p>
        </p:txBody>
      </p:sp>
      <p:pic>
        <p:nvPicPr>
          <p:cNvPr id="1026" name="Picture 2" descr="Line-OA-icon | Modern Manufacturing">
            <a:extLst>
              <a:ext uri="{FF2B5EF4-FFF2-40B4-BE49-F238E27FC236}">
                <a16:creationId xmlns:a16="http://schemas.microsoft.com/office/drawing/2014/main" id="{5F88A47B-9F8C-D276-1402-F20523D59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859" y="5011515"/>
            <a:ext cx="1883268" cy="188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รูปภาพ 33">
            <a:extLst>
              <a:ext uri="{FF2B5EF4-FFF2-40B4-BE49-F238E27FC236}">
                <a16:creationId xmlns:a16="http://schemas.microsoft.com/office/drawing/2014/main" id="{A0E3EF17-7350-E642-CC8B-2776252467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5277" y="4085105"/>
            <a:ext cx="1883268" cy="1883268"/>
          </a:xfrm>
          <a:prstGeom prst="rect">
            <a:avLst/>
          </a:prstGeom>
        </p:spPr>
      </p:pic>
      <p:sp>
        <p:nvSpPr>
          <p:cNvPr id="35" name="วงรี 34">
            <a:extLst>
              <a:ext uri="{FF2B5EF4-FFF2-40B4-BE49-F238E27FC236}">
                <a16:creationId xmlns:a16="http://schemas.microsoft.com/office/drawing/2014/main" id="{6066FDF0-241D-DAE9-FFE7-A7DB2CF98F8F}"/>
              </a:ext>
            </a:extLst>
          </p:cNvPr>
          <p:cNvSpPr/>
          <p:nvPr/>
        </p:nvSpPr>
        <p:spPr>
          <a:xfrm>
            <a:off x="1440547" y="5992371"/>
            <a:ext cx="2067039" cy="1512014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</a:t>
            </a:r>
            <a:endParaRPr lang="th-TH" dirty="0"/>
          </a:p>
        </p:txBody>
      </p:sp>
      <p:sp>
        <p:nvSpPr>
          <p:cNvPr id="39" name="วงรี 38">
            <a:extLst>
              <a:ext uri="{FF2B5EF4-FFF2-40B4-BE49-F238E27FC236}">
                <a16:creationId xmlns:a16="http://schemas.microsoft.com/office/drawing/2014/main" id="{3E8BEAAE-F594-25B1-EE1C-864FA9559FF0}"/>
              </a:ext>
            </a:extLst>
          </p:cNvPr>
          <p:cNvSpPr/>
          <p:nvPr/>
        </p:nvSpPr>
        <p:spPr>
          <a:xfrm>
            <a:off x="10439400" y="4460060"/>
            <a:ext cx="1883266" cy="1883266"/>
          </a:xfrm>
          <a:prstGeom prst="ellipse">
            <a:avLst/>
          </a:prstGeom>
          <a:blipFill>
            <a:blip r:embed="rId6"/>
            <a:stretch>
              <a:fillRect l="-4480" r="-4480"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32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63367" y="0"/>
            <a:ext cx="9400833" cy="10355054"/>
            <a:chOff x="0" y="0"/>
            <a:chExt cx="2475940" cy="27272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75940" cy="2727257"/>
            </a:xfrm>
            <a:custGeom>
              <a:avLst/>
              <a:gdLst/>
              <a:ahLst/>
              <a:cxnLst/>
              <a:rect l="l" t="t" r="r" b="b"/>
              <a:pathLst>
                <a:path w="2475940" h="2727257">
                  <a:moveTo>
                    <a:pt x="0" y="0"/>
                  </a:moveTo>
                  <a:lnTo>
                    <a:pt x="2475940" y="0"/>
                  </a:lnTo>
                  <a:lnTo>
                    <a:pt x="2475940" y="2727257"/>
                  </a:lnTo>
                  <a:lnTo>
                    <a:pt x="0" y="2727257"/>
                  </a:lnTo>
                  <a:close/>
                </a:path>
              </a:pathLst>
            </a:custGeom>
            <a:solidFill>
              <a:srgbClr val="FFF8E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02207" y="2647487"/>
            <a:ext cx="7169091" cy="5423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49"/>
              </a:lnSpc>
            </a:pPr>
            <a:endParaRPr dirty="0">
              <a:latin typeface="supermarket" panose="02000000000000000000" pitchFamily="2" charset="0"/>
              <a:cs typeface="supermarket" panose="02000000000000000000" pitchFamily="2" charset="0"/>
            </a:endParaRPr>
          </a:p>
          <a:p>
            <a:r>
              <a:rPr lang="en-US" sz="3499" dirty="0">
                <a:solidFill>
                  <a:srgbClr val="FFF8ED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• การกำหนดแผนอาชีพ</a:t>
            </a:r>
          </a:p>
          <a:p>
            <a:endParaRPr lang="en-US" sz="3499" dirty="0">
              <a:solidFill>
                <a:srgbClr val="FFF8ED"/>
              </a:solidFill>
              <a:latin typeface="supermarket" panose="02000000000000000000" pitchFamily="2" charset="0"/>
              <a:cs typeface="supermarket" panose="02000000000000000000" pitchFamily="2" charset="0"/>
            </a:endParaRPr>
          </a:p>
          <a:p>
            <a:r>
              <a:rPr lang="en-US" sz="3499" dirty="0">
                <a:solidFill>
                  <a:srgbClr val="FFF8ED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•การกำหนดคุณสมบัติตามแผนอาชีพ</a:t>
            </a:r>
          </a:p>
          <a:p>
            <a:endParaRPr lang="en-US" sz="3499" dirty="0">
              <a:solidFill>
                <a:srgbClr val="FFF8ED"/>
              </a:solidFill>
              <a:latin typeface="supermarket" panose="02000000000000000000" pitchFamily="2" charset="0"/>
              <a:cs typeface="supermarket" panose="02000000000000000000" pitchFamily="2" charset="0"/>
            </a:endParaRPr>
          </a:p>
          <a:p>
            <a:r>
              <a:rPr lang="en-US" sz="3499" dirty="0">
                <a:solidFill>
                  <a:srgbClr val="FFF8ED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• การพัฒนาตนเองตามแผนอาชีพที่กำหนด</a:t>
            </a:r>
          </a:p>
          <a:p>
            <a:endParaRPr lang="en-US" sz="3499" dirty="0">
              <a:solidFill>
                <a:srgbClr val="FFF8ED"/>
              </a:solidFill>
              <a:latin typeface="supermarket" panose="02000000000000000000" pitchFamily="2" charset="0"/>
              <a:cs typeface="supermarket" panose="02000000000000000000" pitchFamily="2" charset="0"/>
            </a:endParaRPr>
          </a:p>
          <a:p>
            <a:r>
              <a:rPr lang="en-US" sz="3499" dirty="0">
                <a:solidFill>
                  <a:srgbClr val="FFF8ED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• การประเมินตนเองตามคุณสมบัติ</a:t>
            </a:r>
          </a:p>
          <a:p>
            <a:r>
              <a:rPr lang="en-US" sz="3499" dirty="0">
                <a:solidFill>
                  <a:srgbClr val="FFF8ED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ของแผนอาชีพที่กำหนด</a:t>
            </a:r>
          </a:p>
          <a:p>
            <a:r>
              <a:rPr lang="en-US" sz="3499" dirty="0">
                <a:solidFill>
                  <a:srgbClr val="FFF8ED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 </a:t>
            </a:r>
          </a:p>
        </p:txBody>
      </p:sp>
      <p:pic>
        <p:nvPicPr>
          <p:cNvPr id="27" name="รูปภาพ 26" descr="รูปภาพประกอบด้วย คน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3BB6917C-A821-686F-707F-4A57EBC694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8" t="1297" r="18476" b="-1435"/>
          <a:stretch/>
        </p:blipFill>
        <p:spPr>
          <a:xfrm>
            <a:off x="8915400" y="0"/>
            <a:ext cx="9528513" cy="1071302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39803" y="900674"/>
            <a:ext cx="7944192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6000" dirty="0">
                <a:solidFill>
                  <a:srgbClr val="00BF85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วิเคราะห์และออกแบบระบบ</a:t>
            </a:r>
          </a:p>
        </p:txBody>
      </p:sp>
      <p:grpSp>
        <p:nvGrpSpPr>
          <p:cNvPr id="7" name="Group 7"/>
          <p:cNvGrpSpPr/>
          <p:nvPr/>
        </p:nvGrpSpPr>
        <p:grpSpPr>
          <a:xfrm rot="-5400000">
            <a:off x="7898479" y="8809461"/>
            <a:ext cx="1160848" cy="1177794"/>
            <a:chOff x="0" y="0"/>
            <a:chExt cx="434718" cy="44106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4718" cy="441064"/>
            </a:xfrm>
            <a:custGeom>
              <a:avLst/>
              <a:gdLst/>
              <a:ahLst/>
              <a:cxnLst/>
              <a:rect l="l" t="t" r="r" b="b"/>
              <a:pathLst>
                <a:path w="434718" h="441064">
                  <a:moveTo>
                    <a:pt x="0" y="0"/>
                  </a:moveTo>
                  <a:lnTo>
                    <a:pt x="434718" y="0"/>
                  </a:lnTo>
                  <a:lnTo>
                    <a:pt x="434718" y="441064"/>
                  </a:lnTo>
                  <a:lnTo>
                    <a:pt x="0" y="441064"/>
                  </a:lnTo>
                  <a:close/>
                </a:path>
              </a:pathLst>
            </a:custGeom>
            <a:solidFill>
              <a:srgbClr val="96EA9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5400000">
            <a:off x="6618945" y="7595698"/>
            <a:ext cx="1160848" cy="1177794"/>
            <a:chOff x="0" y="0"/>
            <a:chExt cx="434718" cy="44106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4718" cy="441064"/>
            </a:xfrm>
            <a:custGeom>
              <a:avLst/>
              <a:gdLst/>
              <a:ahLst/>
              <a:cxnLst/>
              <a:rect l="l" t="t" r="r" b="b"/>
              <a:pathLst>
                <a:path w="434718" h="441064">
                  <a:moveTo>
                    <a:pt x="0" y="0"/>
                  </a:moveTo>
                  <a:lnTo>
                    <a:pt x="434718" y="0"/>
                  </a:lnTo>
                  <a:lnTo>
                    <a:pt x="434718" y="441064"/>
                  </a:lnTo>
                  <a:lnTo>
                    <a:pt x="0" y="441064"/>
                  </a:lnTo>
                  <a:close/>
                </a:path>
              </a:pathLst>
            </a:custGeom>
            <a:solidFill>
              <a:srgbClr val="044D3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5400000">
            <a:off x="17232979" y="1114275"/>
            <a:ext cx="1160848" cy="1253994"/>
            <a:chOff x="0" y="0"/>
            <a:chExt cx="434718" cy="44106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4718" cy="441064"/>
            </a:xfrm>
            <a:custGeom>
              <a:avLst/>
              <a:gdLst/>
              <a:ahLst/>
              <a:cxnLst/>
              <a:rect l="l" t="t" r="r" b="b"/>
              <a:pathLst>
                <a:path w="434718" h="441064">
                  <a:moveTo>
                    <a:pt x="0" y="0"/>
                  </a:moveTo>
                  <a:lnTo>
                    <a:pt x="434718" y="0"/>
                  </a:lnTo>
                  <a:lnTo>
                    <a:pt x="434718" y="441064"/>
                  </a:lnTo>
                  <a:lnTo>
                    <a:pt x="0" y="441064"/>
                  </a:lnTo>
                  <a:close/>
                </a:path>
              </a:pathLst>
            </a:custGeom>
            <a:solidFill>
              <a:srgbClr val="044D3A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7872939" y="6333944"/>
            <a:ext cx="1160848" cy="1177794"/>
            <a:chOff x="0" y="0"/>
            <a:chExt cx="434718" cy="44106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34718" cy="441064"/>
            </a:xfrm>
            <a:custGeom>
              <a:avLst/>
              <a:gdLst/>
              <a:ahLst/>
              <a:cxnLst/>
              <a:rect l="l" t="t" r="r" b="b"/>
              <a:pathLst>
                <a:path w="434718" h="441064">
                  <a:moveTo>
                    <a:pt x="0" y="0"/>
                  </a:moveTo>
                  <a:lnTo>
                    <a:pt x="434718" y="0"/>
                  </a:lnTo>
                  <a:lnTo>
                    <a:pt x="434718" y="441064"/>
                  </a:lnTo>
                  <a:lnTo>
                    <a:pt x="0" y="441064"/>
                  </a:lnTo>
                  <a:close/>
                </a:path>
              </a:pathLst>
            </a:custGeom>
            <a:solidFill>
              <a:srgbClr val="00BF8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15940885" y="-8473"/>
            <a:ext cx="1160848" cy="1177794"/>
            <a:chOff x="0" y="0"/>
            <a:chExt cx="434718" cy="44106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34718" cy="441064"/>
            </a:xfrm>
            <a:custGeom>
              <a:avLst/>
              <a:gdLst/>
              <a:ahLst/>
              <a:cxnLst/>
              <a:rect l="l" t="t" r="r" b="b"/>
              <a:pathLst>
                <a:path w="434718" h="441064">
                  <a:moveTo>
                    <a:pt x="0" y="0"/>
                  </a:moveTo>
                  <a:lnTo>
                    <a:pt x="434718" y="0"/>
                  </a:lnTo>
                  <a:lnTo>
                    <a:pt x="434718" y="441064"/>
                  </a:lnTo>
                  <a:lnTo>
                    <a:pt x="0" y="441064"/>
                  </a:lnTo>
                  <a:close/>
                </a:path>
              </a:pathLst>
            </a:custGeom>
            <a:solidFill>
              <a:srgbClr val="00BF85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9152473" y="9766157"/>
            <a:ext cx="1160848" cy="1177794"/>
            <a:chOff x="0" y="0"/>
            <a:chExt cx="434718" cy="44106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34718" cy="441064"/>
            </a:xfrm>
            <a:custGeom>
              <a:avLst/>
              <a:gdLst/>
              <a:ahLst/>
              <a:cxnLst/>
              <a:rect l="l" t="t" r="r" b="b"/>
              <a:pathLst>
                <a:path w="434718" h="441064">
                  <a:moveTo>
                    <a:pt x="0" y="0"/>
                  </a:moveTo>
                  <a:lnTo>
                    <a:pt x="434718" y="0"/>
                  </a:lnTo>
                  <a:lnTo>
                    <a:pt x="434718" y="441064"/>
                  </a:lnTo>
                  <a:lnTo>
                    <a:pt x="0" y="441064"/>
                  </a:lnTo>
                  <a:close/>
                </a:path>
              </a:pathLst>
            </a:custGeom>
            <a:solidFill>
              <a:srgbClr val="001A13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848061" y="2013644"/>
            <a:ext cx="7169091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49"/>
              </a:lnSpc>
            </a:pPr>
            <a:r>
              <a:rPr lang="en-US" sz="3499" dirty="0">
                <a:solidFill>
                  <a:srgbClr val="FFF8ED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แบ่งออกเป็น 4 ส่วน </a:t>
            </a:r>
          </a:p>
          <a:p>
            <a:pPr>
              <a:lnSpc>
                <a:spcPts val="4549"/>
              </a:lnSpc>
            </a:pPr>
            <a:endParaRPr lang="en-US" sz="3499" dirty="0">
              <a:solidFill>
                <a:srgbClr val="FFF8ED"/>
              </a:solidFill>
              <a:latin typeface="supermarket" panose="02000000000000000000" pitchFamily="2" charset="0"/>
              <a:cs typeface="supermarket" panose="02000000000000000000" pitchFamily="2" charset="0"/>
            </a:endParaRPr>
          </a:p>
          <a:p>
            <a:pPr>
              <a:lnSpc>
                <a:spcPts val="4549"/>
              </a:lnSpc>
            </a:pPr>
            <a:endParaRPr lang="en-US" sz="3499" dirty="0">
              <a:solidFill>
                <a:srgbClr val="FFF8ED"/>
              </a:solidFill>
              <a:latin typeface="supermarket" panose="02000000000000000000" pitchFamily="2" charset="0"/>
              <a:cs typeface="supermarket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453704" cy="10287000"/>
            <a:chOff x="0" y="0"/>
            <a:chExt cx="196311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63115" cy="2709333"/>
            </a:xfrm>
            <a:custGeom>
              <a:avLst/>
              <a:gdLst/>
              <a:ahLst/>
              <a:cxnLst/>
              <a:rect l="l" t="t" r="r" b="b"/>
              <a:pathLst>
                <a:path w="1963115" h="2709333">
                  <a:moveTo>
                    <a:pt x="0" y="0"/>
                  </a:moveTo>
                  <a:lnTo>
                    <a:pt x="1963115" y="0"/>
                  </a:lnTo>
                  <a:lnTo>
                    <a:pt x="196311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44D3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41635" y="1021889"/>
            <a:ext cx="6282198" cy="5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000" dirty="0">
                <a:solidFill>
                  <a:srgbClr val="FFF8ED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การกำหนดแผนอาชีพ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34600" y="6307162"/>
            <a:ext cx="7178907" cy="179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2699" dirty="0">
                <a:solidFill>
                  <a:srgbClr val="001A13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•  เพิ่มข้อมูลพื้นฐานในส่วนหน้าข้อมูลส่วนตัว ทำการกรอกแบบฟอร์มแล้วกดบันทึกข้อมูล ระบบจะบันทึกข้อมูลที่กรอก</a:t>
            </a:r>
            <a:r>
              <a:rPr lang="th-TH" sz="2699" dirty="0">
                <a:solidFill>
                  <a:srgbClr val="001A13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                    เข้า</a:t>
            </a:r>
            <a:r>
              <a:rPr lang="en-US" sz="2699" dirty="0">
                <a:solidFill>
                  <a:srgbClr val="001A13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ไป</a:t>
            </a:r>
            <a:r>
              <a:rPr lang="th-TH" sz="2699" dirty="0">
                <a:solidFill>
                  <a:srgbClr val="001A13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ยัง</a:t>
            </a:r>
            <a:r>
              <a:rPr lang="en-US" sz="2699" dirty="0">
                <a:solidFill>
                  <a:srgbClr val="001A13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ฐานข้อมูล</a:t>
            </a:r>
          </a:p>
          <a:p>
            <a:pPr>
              <a:lnSpc>
                <a:spcPts val="3509"/>
              </a:lnSpc>
            </a:pPr>
            <a:endParaRPr lang="en-US" sz="2699" dirty="0">
              <a:solidFill>
                <a:srgbClr val="001A13"/>
              </a:solidFill>
              <a:latin typeface="supermarket" panose="02000000000000000000" pitchFamily="2" charset="0"/>
              <a:cs typeface="supermarket" panose="02000000000000000000" pitchFamily="2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134600" y="8018674"/>
            <a:ext cx="7178907" cy="179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2699" dirty="0">
                <a:solidFill>
                  <a:srgbClr val="001A13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•  จากการเพิ่มข้อมูลส่วนตัว ในหน้าอาชีพเป้าหมาย                  จะให้ฟอร์มสำหรับกรอก แผนอาชีพของผู้ใช้งานและบันทึกข้อมูล เลือกแผนอาชีพได้มากกว่า 1 อาชีพ </a:t>
            </a:r>
          </a:p>
          <a:p>
            <a:pPr>
              <a:lnSpc>
                <a:spcPts val="3509"/>
              </a:lnSpc>
            </a:pPr>
            <a:endParaRPr lang="en-US" sz="2699" dirty="0">
              <a:solidFill>
                <a:srgbClr val="001A13"/>
              </a:solidFill>
              <a:latin typeface="supermarket" panose="02000000000000000000" pitchFamily="2" charset="0"/>
              <a:cs typeface="supermarket" panose="02000000000000000000" pitchFamily="2" charset="0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945095" y="8515495"/>
            <a:ext cx="710743" cy="78181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815482" y="6803984"/>
            <a:ext cx="803738" cy="781818"/>
          </a:xfrm>
          <a:prstGeom prst="rect">
            <a:avLst/>
          </a:prstGeom>
        </p:spPr>
      </p:pic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916514" y="2170345"/>
            <a:ext cx="2970969" cy="5878572"/>
            <a:chOff x="0" y="0"/>
            <a:chExt cx="2620010" cy="5184140"/>
          </a:xfrm>
        </p:grpSpPr>
        <p:sp>
          <p:nvSpPr>
            <p:cNvPr id="11" name="Freeform 11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>
                <a:alpha val="91765"/>
              </a:srgbClr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>
                <a:alphaModFix amt="92000"/>
              </a:blip>
              <a:stretch>
                <a:fillRect l="-12031" t="-2527" r="-12523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>
                <a:alpha val="91765"/>
              </a:srgbClr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>
                <a:alpha val="91765"/>
              </a:srgbClr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>
                <a:alpha val="91765"/>
              </a:srgbClr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>
                <a:alpha val="91765"/>
              </a:srgbClr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>
                <a:alpha val="91765"/>
              </a:srgbClr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>
                <a:alpha val="91765"/>
              </a:srgbClr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>
                <a:alpha val="91765"/>
              </a:srgbClr>
            </a:solidFill>
          </p:spPr>
        </p:sp>
      </p:grpSp>
      <p:pic>
        <p:nvPicPr>
          <p:cNvPr id="29" name="รูปภาพ 28" descr="รูปภาพประกอบด้วย แผนภูมิ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B650D68F-7A53-62D8-D748-E236551B8C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886" y="497859"/>
            <a:ext cx="7178908" cy="538418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453704" cy="10287000"/>
            <a:chOff x="0" y="0"/>
            <a:chExt cx="196311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63115" cy="2709333"/>
            </a:xfrm>
            <a:custGeom>
              <a:avLst/>
              <a:gdLst/>
              <a:ahLst/>
              <a:cxnLst/>
              <a:rect l="l" t="t" r="r" b="b"/>
              <a:pathLst>
                <a:path w="1963115" h="2709333">
                  <a:moveTo>
                    <a:pt x="0" y="0"/>
                  </a:moveTo>
                  <a:lnTo>
                    <a:pt x="1963115" y="0"/>
                  </a:lnTo>
                  <a:lnTo>
                    <a:pt x="196311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44D3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-2277" y="10256494"/>
            <a:ext cx="1201254" cy="1196700"/>
            <a:chOff x="0" y="0"/>
            <a:chExt cx="442743" cy="4410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2743" cy="441064"/>
            </a:xfrm>
            <a:custGeom>
              <a:avLst/>
              <a:gdLst/>
              <a:ahLst/>
              <a:cxnLst/>
              <a:rect l="l" t="t" r="r" b="b"/>
              <a:pathLst>
                <a:path w="442743" h="441064">
                  <a:moveTo>
                    <a:pt x="0" y="0"/>
                  </a:moveTo>
                  <a:lnTo>
                    <a:pt x="442743" y="0"/>
                  </a:lnTo>
                  <a:lnTo>
                    <a:pt x="442743" y="441064"/>
                  </a:lnTo>
                  <a:lnTo>
                    <a:pt x="0" y="441064"/>
                  </a:lnTo>
                  <a:close/>
                </a:path>
              </a:pathLst>
            </a:custGeom>
            <a:solidFill>
              <a:srgbClr val="001A1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5400000">
            <a:off x="1321968" y="9061585"/>
            <a:ext cx="1188563" cy="1196700"/>
            <a:chOff x="0" y="0"/>
            <a:chExt cx="438065" cy="44106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38065" cy="441064"/>
            </a:xfrm>
            <a:custGeom>
              <a:avLst/>
              <a:gdLst/>
              <a:ahLst/>
              <a:cxnLst/>
              <a:rect l="l" t="t" r="r" b="b"/>
              <a:pathLst>
                <a:path w="438065" h="441064">
                  <a:moveTo>
                    <a:pt x="0" y="0"/>
                  </a:moveTo>
                  <a:lnTo>
                    <a:pt x="438065" y="0"/>
                  </a:lnTo>
                  <a:lnTo>
                    <a:pt x="438065" y="441064"/>
                  </a:lnTo>
                  <a:lnTo>
                    <a:pt x="0" y="441064"/>
                  </a:lnTo>
                  <a:close/>
                </a:path>
              </a:pathLst>
            </a:custGeom>
            <a:solidFill>
              <a:srgbClr val="96EA9A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5400000">
            <a:off x="4069" y="7873023"/>
            <a:ext cx="1188563" cy="1196700"/>
            <a:chOff x="0" y="0"/>
            <a:chExt cx="438065" cy="44106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38065" cy="441064"/>
            </a:xfrm>
            <a:custGeom>
              <a:avLst/>
              <a:gdLst/>
              <a:ahLst/>
              <a:cxnLst/>
              <a:rect l="l" t="t" r="r" b="b"/>
              <a:pathLst>
                <a:path w="438065" h="441064">
                  <a:moveTo>
                    <a:pt x="0" y="0"/>
                  </a:moveTo>
                  <a:lnTo>
                    <a:pt x="438065" y="0"/>
                  </a:lnTo>
                  <a:lnTo>
                    <a:pt x="438065" y="441064"/>
                  </a:lnTo>
                  <a:lnTo>
                    <a:pt x="0" y="441064"/>
                  </a:lnTo>
                  <a:close/>
                </a:path>
              </a:pathLst>
            </a:custGeom>
            <a:solidFill>
              <a:srgbClr val="00BF85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14350" y="1002346"/>
            <a:ext cx="6425004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000" dirty="0">
                <a:solidFill>
                  <a:srgbClr val="FFF8ED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การกำหนดคุณสมบัติตามแผนอาชีพ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058400" y="6268025"/>
            <a:ext cx="7178907" cy="179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2699" dirty="0">
                <a:solidFill>
                  <a:srgbClr val="001A13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•  ในส่วนของหน้าฟอร์มคุณสมบัติทักษะ ต้องกรอกข้อมูลในส่วนของคุณสมบัติ ระดับ และเป้าหมาย ที่กำหนดให้ และบันทึก</a:t>
            </a:r>
          </a:p>
          <a:p>
            <a:pPr>
              <a:lnSpc>
                <a:spcPts val="3509"/>
              </a:lnSpc>
            </a:pPr>
            <a:endParaRPr lang="en-US" sz="2699" dirty="0">
              <a:solidFill>
                <a:srgbClr val="001A13"/>
              </a:solidFill>
              <a:latin typeface="supermarket" panose="02000000000000000000" pitchFamily="2" charset="0"/>
              <a:cs typeface="supermarket" panose="02000000000000000000" pitchFamily="2" charset="0"/>
            </a:endParaRPr>
          </a:p>
          <a:p>
            <a:pPr>
              <a:lnSpc>
                <a:spcPts val="3509"/>
              </a:lnSpc>
            </a:pPr>
            <a:endParaRPr lang="en-US" sz="2699" dirty="0">
              <a:solidFill>
                <a:srgbClr val="001A13"/>
              </a:solidFill>
              <a:latin typeface="supermarket" panose="02000000000000000000" pitchFamily="2" charset="0"/>
              <a:cs typeface="supermarket" panose="02000000000000000000" pitchFamily="2" charset="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058400" y="8128073"/>
            <a:ext cx="7489509" cy="2244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9"/>
              </a:lnSpc>
            </a:pPr>
            <a:r>
              <a:rPr lang="en-US" sz="2699" dirty="0">
                <a:solidFill>
                  <a:srgbClr val="001A13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•  จากหน้าฟอร์มคุณสมบัติ/ทักษะ ได้บันทึกข้อมูลคุณสมบัติ/ทักษะ เป็นการใช้ภาษาไทย ในส่วนของฟอร์มระดับ จำเป็นต้องมี และเป้าหมายเป็น ได้ใช้ทักษะเป็นประจำ</a:t>
            </a:r>
          </a:p>
          <a:p>
            <a:pPr>
              <a:lnSpc>
                <a:spcPts val="3509"/>
              </a:lnSpc>
            </a:pPr>
            <a:endParaRPr lang="en-US" sz="2699" dirty="0">
              <a:solidFill>
                <a:srgbClr val="001A13"/>
              </a:solidFill>
              <a:latin typeface="supermarket" panose="02000000000000000000" pitchFamily="2" charset="0"/>
              <a:cs typeface="supermarket" panose="02000000000000000000" pitchFamily="2" charset="0"/>
            </a:endParaRPr>
          </a:p>
          <a:p>
            <a:pPr>
              <a:lnSpc>
                <a:spcPts val="3509"/>
              </a:lnSpc>
            </a:pPr>
            <a:endParaRPr lang="en-US" sz="2699" dirty="0">
              <a:solidFill>
                <a:srgbClr val="001A13"/>
              </a:solidFill>
              <a:latin typeface="supermarket" panose="02000000000000000000" pitchFamily="2" charset="0"/>
              <a:cs typeface="supermarket" panose="02000000000000000000" pitchFamily="2" charset="0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68894" y="8453060"/>
            <a:ext cx="710743" cy="781818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868894" y="6593013"/>
            <a:ext cx="803738" cy="781818"/>
          </a:xfrm>
          <a:prstGeom prst="rect">
            <a:avLst/>
          </a:prstGeom>
        </p:spPr>
      </p:pic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2072781" y="2170346"/>
            <a:ext cx="2970969" cy="5878572"/>
            <a:chOff x="0" y="0"/>
            <a:chExt cx="2620010" cy="5184140"/>
          </a:xfrm>
        </p:grpSpPr>
        <p:sp>
          <p:nvSpPr>
            <p:cNvPr id="23" name="Freeform 2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>
                <a:alpha val="91765"/>
              </a:srgbClr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>
                <a:alphaModFix amt="92000"/>
              </a:blip>
              <a:stretch>
                <a:fillRect l="-11597" r="-11597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>
                <a:alpha val="91765"/>
              </a:srgbClr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>
                <a:alpha val="91765"/>
              </a:srgbClr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>
                <a:alpha val="91765"/>
              </a:srgbClr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>
                <a:alpha val="91765"/>
              </a:srgbClr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>
                <a:alpha val="91765"/>
              </a:srgbClr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>
                <a:alpha val="91765"/>
              </a:srgbClr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>
                <a:alpha val="91765"/>
              </a:srgbClr>
            </a:solidFill>
          </p:spPr>
        </p:sp>
      </p:grpSp>
      <p:pic>
        <p:nvPicPr>
          <p:cNvPr id="34" name="รูปภาพ 33" descr="รูปภาพประกอบด้วย แผนภาพ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06599F44-C135-F5AA-87C2-E7E2212C58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485" y="463566"/>
            <a:ext cx="7234610" cy="542595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32" name="Group 8">
            <a:extLst>
              <a:ext uri="{FF2B5EF4-FFF2-40B4-BE49-F238E27FC236}">
                <a16:creationId xmlns:a16="http://schemas.microsoft.com/office/drawing/2014/main" id="{4244BF53-AED7-DB39-453F-B30B5620E5E3}"/>
              </a:ext>
            </a:extLst>
          </p:cNvPr>
          <p:cNvGrpSpPr/>
          <p:nvPr/>
        </p:nvGrpSpPr>
        <p:grpSpPr>
          <a:xfrm rot="-5400000">
            <a:off x="2611023" y="9989561"/>
            <a:ext cx="1201254" cy="1196700"/>
            <a:chOff x="0" y="0"/>
            <a:chExt cx="442743" cy="441064"/>
          </a:xfrm>
        </p:grpSpPr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5A9A4FF9-24F1-5DF3-7792-B11BA7F3CFEF}"/>
                </a:ext>
              </a:extLst>
            </p:cNvPr>
            <p:cNvSpPr/>
            <p:nvPr/>
          </p:nvSpPr>
          <p:spPr>
            <a:xfrm>
              <a:off x="0" y="0"/>
              <a:ext cx="442743" cy="441064"/>
            </a:xfrm>
            <a:custGeom>
              <a:avLst/>
              <a:gdLst/>
              <a:ahLst/>
              <a:cxnLst/>
              <a:rect l="l" t="t" r="r" b="b"/>
              <a:pathLst>
                <a:path w="442743" h="441064">
                  <a:moveTo>
                    <a:pt x="0" y="0"/>
                  </a:moveTo>
                  <a:lnTo>
                    <a:pt x="442743" y="0"/>
                  </a:lnTo>
                  <a:lnTo>
                    <a:pt x="442743" y="441064"/>
                  </a:lnTo>
                  <a:lnTo>
                    <a:pt x="0" y="441064"/>
                  </a:lnTo>
                  <a:close/>
                </a:path>
              </a:pathLst>
            </a:custGeom>
            <a:solidFill>
              <a:srgbClr val="FFF8ED"/>
            </a:solidFill>
          </p:spPr>
        </p:sp>
        <p:sp>
          <p:nvSpPr>
            <p:cNvPr id="35" name="TextBox 10">
              <a:extLst>
                <a:ext uri="{FF2B5EF4-FFF2-40B4-BE49-F238E27FC236}">
                  <a16:creationId xmlns:a16="http://schemas.microsoft.com/office/drawing/2014/main" id="{27950240-06D1-FE9A-6A78-54D37282B7A8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5CC7C09A8534E40B7C994D6AEFD8BC0" ma:contentTypeVersion="14" ma:contentTypeDescription="Create a new document." ma:contentTypeScope="" ma:versionID="e6bd08faedb71c59940bcd6068287cbf">
  <xsd:schema xmlns:xsd="http://www.w3.org/2001/XMLSchema" xmlns:xs="http://www.w3.org/2001/XMLSchema" xmlns:p="http://schemas.microsoft.com/office/2006/metadata/properties" xmlns:ns3="d4fda51e-936f-4dc8-92e0-731f84b2e505" xmlns:ns4="1058d624-c6a6-45cf-9dac-e817765edae2" targetNamespace="http://schemas.microsoft.com/office/2006/metadata/properties" ma:root="true" ma:fieldsID="02ada89aaedba08a3652710fa7058490" ns3:_="" ns4:_="">
    <xsd:import namespace="d4fda51e-936f-4dc8-92e0-731f84b2e505"/>
    <xsd:import namespace="1058d624-c6a6-45cf-9dac-e817765edae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AutoKeyPoints" minOccurs="0"/>
                <xsd:element ref="ns3:MediaServiceKeyPoint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fda51e-936f-4dc8-92e0-731f84b2e5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58d624-c6a6-45cf-9dac-e817765edae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505DDEF-EEA5-4745-AE84-865D6B9F19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4fda51e-936f-4dc8-92e0-731f84b2e505"/>
    <ds:schemaRef ds:uri="1058d624-c6a6-45cf-9dac-e817765edae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D0B3348-256A-4771-B902-25BBA5CA8AA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35279EE-37EA-499C-A4F5-D04A25AE732B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d4fda51e-936f-4dc8-92e0-731f84b2e505"/>
    <ds:schemaRef ds:uri="http://schemas.openxmlformats.org/package/2006/metadata/core-properties"/>
    <ds:schemaRef ds:uri="1058d624-c6a6-45cf-9dac-e817765edae2"/>
    <ds:schemaRef ds:uri="http://www.w3.org/XML/1998/namespace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545</Words>
  <Application>Microsoft Office PowerPoint</Application>
  <PresentationFormat>กำหนดเอง</PresentationFormat>
  <Paragraphs>60</Paragraphs>
  <Slides>14</Slides>
  <Notes>1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5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14</vt:i4>
      </vt:variant>
    </vt:vector>
  </HeadingPairs>
  <TitlesOfParts>
    <vt:vector size="20" baseType="lpstr">
      <vt:lpstr>supermarket</vt:lpstr>
      <vt:lpstr>Anantason Expanded</vt:lpstr>
      <vt:lpstr>Titillium Web Regular</vt:lpstr>
      <vt:lpstr>Arial</vt:lpstr>
      <vt:lpstr>Calibri</vt:lpstr>
      <vt:lpstr>Office Theme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แผนอาชีพส่วนบุคคลบนไลน์ออฟฟิสเชียวสำหรับผู้พิการทางสายตา</dc:title>
  <dc:creator>วีรชัย แก้วขอด</dc:creator>
  <cp:lastModifiedBy>6204101372 วีรชัย แก้วขอด</cp:lastModifiedBy>
  <cp:revision>7</cp:revision>
  <dcterms:created xsi:type="dcterms:W3CDTF">2006-08-16T00:00:00Z</dcterms:created>
  <dcterms:modified xsi:type="dcterms:W3CDTF">2023-03-26T06:35:14Z</dcterms:modified>
  <dc:identifier>DAFd7gkHvzc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0x01010055CC7C09A8534E40B7C994D6AEFD8BC0</vt:lpwstr>
  </property>
</Properties>
</file>